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50" r:id="rId2"/>
  </p:sldMasterIdLst>
  <p:notesMasterIdLst>
    <p:notesMasterId r:id="rId46"/>
  </p:notesMasterIdLst>
  <p:handoutMasterIdLst>
    <p:handoutMasterId r:id="rId47"/>
  </p:handoutMasterIdLst>
  <p:sldIdLst>
    <p:sldId id="256" r:id="rId3"/>
    <p:sldId id="277" r:id="rId4"/>
    <p:sldId id="278" r:id="rId5"/>
    <p:sldId id="312" r:id="rId6"/>
    <p:sldId id="279" r:id="rId7"/>
    <p:sldId id="280" r:id="rId8"/>
    <p:sldId id="324" r:id="rId9"/>
    <p:sldId id="281" r:id="rId10"/>
    <p:sldId id="315" r:id="rId11"/>
    <p:sldId id="314" r:id="rId12"/>
    <p:sldId id="282" r:id="rId13"/>
    <p:sldId id="283" r:id="rId14"/>
    <p:sldId id="284" r:id="rId15"/>
    <p:sldId id="311" r:id="rId16"/>
    <p:sldId id="285" r:id="rId17"/>
    <p:sldId id="321" r:id="rId18"/>
    <p:sldId id="332" r:id="rId19"/>
    <p:sldId id="323" r:id="rId20"/>
    <p:sldId id="333" r:id="rId21"/>
    <p:sldId id="335" r:id="rId22"/>
    <p:sldId id="336" r:id="rId23"/>
    <p:sldId id="337" r:id="rId24"/>
    <p:sldId id="344" r:id="rId25"/>
    <p:sldId id="339" r:id="rId26"/>
    <p:sldId id="340" r:id="rId27"/>
    <p:sldId id="341" r:id="rId28"/>
    <p:sldId id="342" r:id="rId29"/>
    <p:sldId id="343" r:id="rId30"/>
    <p:sldId id="286" r:id="rId31"/>
    <p:sldId id="309" r:id="rId32"/>
    <p:sldId id="310" r:id="rId33"/>
    <p:sldId id="303" r:id="rId34"/>
    <p:sldId id="287" r:id="rId35"/>
    <p:sldId id="295" r:id="rId36"/>
    <p:sldId id="304" r:id="rId37"/>
    <p:sldId id="306" r:id="rId38"/>
    <p:sldId id="308" r:id="rId39"/>
    <p:sldId id="288" r:id="rId40"/>
    <p:sldId id="327" r:id="rId41"/>
    <p:sldId id="293" r:id="rId42"/>
    <p:sldId id="289" r:id="rId43"/>
    <p:sldId id="291" r:id="rId44"/>
    <p:sldId id="292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5pPr>
    <a:lvl6pPr marL="2286000" algn="l" defTabSz="914400" rtl="0" eaLnBrk="1" latinLnBrk="0" hangingPunct="1"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6pPr>
    <a:lvl7pPr marL="2743200" algn="l" defTabSz="914400" rtl="0" eaLnBrk="1" latinLnBrk="0" hangingPunct="1"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7pPr>
    <a:lvl8pPr marL="3200400" algn="l" defTabSz="914400" rtl="0" eaLnBrk="1" latinLnBrk="0" hangingPunct="1"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8pPr>
    <a:lvl9pPr marL="3657600" algn="l" defTabSz="914400" rtl="0" eaLnBrk="1" latinLnBrk="0" hangingPunct="1">
      <a:defRPr sz="3600" kern="1200">
        <a:solidFill>
          <a:srgbClr val="A6BFD1"/>
        </a:solidFill>
        <a:latin typeface="Arial" panose="020B0604020202020204" pitchFamily="34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5915" autoAdjust="0"/>
  </p:normalViewPr>
  <p:slideViewPr>
    <p:cSldViewPr>
      <p:cViewPr varScale="1">
        <p:scale>
          <a:sx n="127" d="100"/>
          <a:sy n="127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7E5615D-A7F3-0D39-DCB3-1DF4A9B92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0996" eaLnBrk="0" hangingPunct="0">
              <a:defRPr sz="1200">
                <a:solidFill>
                  <a:schemeClr val="tx1"/>
                </a:solidFill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14F26EC-02FE-2B93-7732-701F846A49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0996" eaLnBrk="0" hangingPunct="0">
              <a:defRPr sz="1200">
                <a:solidFill>
                  <a:schemeClr val="tx1"/>
                </a:solidFill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3DDF1F5-E410-77AC-F911-77B6842034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0996" eaLnBrk="0" hangingPunct="0">
              <a:defRPr sz="1200">
                <a:solidFill>
                  <a:schemeClr val="tx1"/>
                </a:solidFill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7A7870C-7439-6DAE-5544-72ECE702DB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fld id="{159297A6-6704-B64A-9DEA-F8FA796D81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2513BE4-AD1F-70F6-1056-818DD8459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0996" eaLnBrk="0" hangingPunct="0">
              <a:defRPr sz="1200">
                <a:solidFill>
                  <a:schemeClr val="tx1"/>
                </a:solidFill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8B83BAD-6516-706E-AD71-79462D7235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0996" eaLnBrk="0" hangingPunct="0">
              <a:defRPr sz="1200">
                <a:solidFill>
                  <a:schemeClr val="tx1"/>
                </a:solidFill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90CD1D3-5670-8450-611D-24A154F7C5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1040C7F6-EC1F-41E1-AA7E-A38E75FB77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994E82F-8DD6-D0E6-094E-E1DC8A34C2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0996" eaLnBrk="0" hangingPunct="0">
              <a:defRPr sz="1200">
                <a:solidFill>
                  <a:schemeClr val="tx1"/>
                </a:solidFill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44223CAA-855D-3F54-4DF1-B4407AFD8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fld id="{6F0C771F-E9D2-1D40-8DCE-5F534B067B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6818124-5991-C875-6213-64606EEBC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1pPr>
            <a:lvl2pPr marL="747713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2pPr>
            <a:lvl3pPr marL="115252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3pPr>
            <a:lvl4pPr marL="16129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4pPr>
            <a:lvl5pPr marL="2074863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5pPr>
            <a:lvl6pPr marL="25320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6pPr>
            <a:lvl7pPr marL="29892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7pPr>
            <a:lvl8pPr marL="34464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8pPr>
            <a:lvl9pPr marL="39036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33E2712D-2698-894D-9BE7-AD469B12A314}" type="slidenum">
              <a:rPr lang="en-US" altLang="en-US"/>
              <a:pPr>
                <a:spcBef>
                  <a:spcPct val="0"/>
                </a:spcBef>
              </a:pPr>
              <a:t>0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5FBA83E-1188-DD23-415B-F53920C56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9B749C8-9AEB-08B9-4310-1F700F178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Osak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D40046CD-A843-A9E4-A0EC-F4B64C0EA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8128000" imgH="6096000" progId="Photoshop.Image.10">
                  <p:embed/>
                </p:oleObj>
              </mc:Choice>
              <mc:Fallback>
                <p:oleObj name="Image" r:id="rId3" imgW="8128000" imgH="6096000" progId="Photoshop.Image.10">
                  <p:embed/>
                  <p:pic>
                    <p:nvPicPr>
                      <p:cNvPr id="3074" name="Object 16">
                        <a:extLst>
                          <a:ext uri="{FF2B5EF4-FFF2-40B4-BE49-F238E27FC236}">
                            <a16:creationId xmlns:a16="http://schemas.microsoft.com/office/drawing/2014/main" id="{17B7E753-0831-0B66-F468-2996E8500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6B07A7-CEE1-9C57-0951-924301EE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13138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9pPr>
          </a:lstStyle>
          <a:p>
            <a:pPr>
              <a:defRPr/>
            </a:pPr>
            <a:endParaRPr lang="en-US" altLang="en-US" sz="1500" dirty="0">
              <a:solidFill>
                <a:schemeClr val="bg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2BEEB63F-63D2-1D50-3D18-880AE470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6537325"/>
            <a:ext cx="304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charset="0"/>
                <a:ea typeface="Osaka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00" dirty="0">
                <a:solidFill>
                  <a:srgbClr val="50616E"/>
                </a:solidFill>
                <a:cs typeface="+mn-cs"/>
              </a:rPr>
              <a:t>Copyright © 2011 by K&amp;L Gates LLP.  All rights reserved.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4975"/>
            <a:ext cx="8153400" cy="449263"/>
          </a:xfrm>
        </p:spPr>
        <p:txBody>
          <a:bodyPr/>
          <a:lstStyle>
            <a:lvl1pPr>
              <a:defRPr sz="2600" b="0">
                <a:solidFill>
                  <a:srgbClr val="DDDDDD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" y="5127625"/>
            <a:ext cx="5505450" cy="338138"/>
          </a:xfrm>
        </p:spPr>
        <p:txBody>
          <a:bodyPr anchor="ctr"/>
          <a:lstStyle>
            <a:lvl1pPr>
              <a:defRPr sz="1700">
                <a:solidFill>
                  <a:srgbClr val="50616E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01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41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087438"/>
            <a:ext cx="2038350" cy="2759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7438"/>
            <a:ext cx="5962650" cy="2759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98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38"/>
            <a:ext cx="8077200" cy="476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06575"/>
            <a:ext cx="8153400" cy="203993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2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278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86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71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26289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514600"/>
            <a:ext cx="26289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44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97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87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8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45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11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515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31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2514600"/>
            <a:ext cx="2266950" cy="4343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6648450" cy="4343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17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96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6575"/>
            <a:ext cx="4000500" cy="203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06575"/>
            <a:ext cx="4000500" cy="203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72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3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0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6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PPT_Namefooter_gray_left">
            <a:extLst>
              <a:ext uri="{FF2B5EF4-FFF2-40B4-BE49-F238E27FC236}">
                <a16:creationId xmlns:a16="http://schemas.microsoft.com/office/drawing/2014/main" id="{B59BD846-1C32-ECE4-0EB4-956E72ED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B92AAC6-3607-028B-9DF6-77123D460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87438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5C20AD4-BD6D-EBF4-1BBB-0A1C164FD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6575"/>
            <a:ext cx="81534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FC4784A-CADD-5BD8-74AD-72A5F6B96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5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12" descr="PPT_Header">
            <a:extLst>
              <a:ext uri="{FF2B5EF4-FFF2-40B4-BE49-F238E27FC236}">
                <a16:creationId xmlns:a16="http://schemas.microsoft.com/office/drawing/2014/main" id="{D6C6C07F-8C27-9E35-B131-31CB882A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27">
            <a:extLst>
              <a:ext uri="{FF2B5EF4-FFF2-40B4-BE49-F238E27FC236}">
                <a16:creationId xmlns:a16="http://schemas.microsoft.com/office/drawing/2014/main" id="{49A46206-2C7A-FB50-F2BF-B237BEC6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6135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r">
              <a:spcBef>
                <a:spcPct val="50000"/>
              </a:spcBef>
            </a:pPr>
            <a:fld id="{CAE89529-7C4E-DD49-A9A2-48AA68E9075F}" type="slidenum">
              <a:rPr lang="en-US" altLang="en-US" sz="1000">
                <a:solidFill>
                  <a:srgbClr val="DDDDDD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altLang="en-US" sz="100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Osak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  <a:cs typeface="Osaka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  <a:cs typeface="Osaka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  <a:cs typeface="Osaka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  <a:cs typeface="Osaka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9pPr>
    </p:titleStyle>
    <p:bodyStyle>
      <a:lvl1pPr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defRPr sz="2600">
          <a:solidFill>
            <a:schemeClr val="tx2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2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8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90527_2891_PPT_divider2">
            <a:extLst>
              <a:ext uri="{FF2B5EF4-FFF2-40B4-BE49-F238E27FC236}">
                <a16:creationId xmlns:a16="http://schemas.microsoft.com/office/drawing/2014/main" id="{9043A5E9-7329-B034-C9EB-72F5C41A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0B8F2DA6-BF48-6F09-2102-0347ACD7E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72600" y="6781800"/>
            <a:ext cx="152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CA56ACA9-BCD0-BA6C-D171-0CE8E6585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5410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1C7FF19C-C806-C493-4234-D100B2AFA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6BFD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r"/>
            <a:fld id="{3D34B0B1-DE7B-FA4C-A5B2-CEF7E8DD2BA6}" type="slidenum">
              <a:rPr lang="en-US" altLang="en-US" sz="1000">
                <a:solidFill>
                  <a:srgbClr val="DDDDDD"/>
                </a:solidFill>
              </a:rPr>
              <a:pPr algn="r"/>
              <a:t>‹#›</a:t>
            </a:fld>
            <a:endParaRPr lang="en-US" altLang="en-US" sz="100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1DAC26-4992-1ACF-17F1-AFC339546B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976563"/>
            <a:ext cx="7772400" cy="4492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A6BFD1"/>
                </a:solidFill>
              </a:rPr>
              <a:t>Structuring Start-Ups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F2A99A8-8E78-5475-3D92-EC35FE993B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026025"/>
            <a:ext cx="3263900" cy="615950"/>
          </a:xfrm>
        </p:spPr>
        <p:txBody>
          <a:bodyPr/>
          <a:lstStyle/>
          <a:p>
            <a:pPr eaLnBrk="1" hangingPunct="1"/>
            <a:r>
              <a:rPr lang="en-US" altLang="en-US"/>
              <a:t>October 27, 2022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E7F60BD-90DD-E002-4797-2126E2F8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Double Tax on Sale of Assets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10B322D-759C-FE17-2C4B-D5E91EE1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263900"/>
          </a:xfrm>
        </p:spPr>
        <p:txBody>
          <a:bodyPr/>
          <a:lstStyle/>
          <a:p>
            <a:r>
              <a:rPr lang="en-US" altLang="en-US" sz="1800"/>
              <a:t>Gain					$100		$100</a:t>
            </a:r>
          </a:p>
          <a:p>
            <a:r>
              <a:rPr lang="en-US" altLang="en-US" sz="1800"/>
              <a:t>Corporate Tax				$  21		$    0</a:t>
            </a:r>
          </a:p>
          <a:p>
            <a:r>
              <a:rPr lang="en-US" altLang="en-US" sz="1800"/>
              <a:t>After-Tax Entity Income			$  79		$100</a:t>
            </a:r>
          </a:p>
          <a:p>
            <a:r>
              <a:rPr lang="en-US" altLang="en-US" sz="1800"/>
              <a:t>Individual Tax  - capital gain		$  16		$  20</a:t>
            </a:r>
          </a:p>
          <a:p>
            <a:r>
              <a:rPr lang="en-US" altLang="en-US" sz="1800"/>
              <a:t>Individual After-Tax Cash			$  63		$  80</a:t>
            </a:r>
            <a:endParaRPr lang="en-US" altLang="en-US" sz="1800" b="1" u="sng"/>
          </a:p>
          <a:p>
            <a:endParaRPr lang="en-US" altLang="en-US" sz="1800"/>
          </a:p>
          <a:p>
            <a:r>
              <a:rPr lang="en-US" altLang="en-US" sz="1800" u="sng"/>
              <a:t>Assumed Tax Rates</a:t>
            </a:r>
          </a:p>
          <a:p>
            <a:r>
              <a:rPr lang="en-US" altLang="en-US" sz="1800"/>
              <a:t>21% corporate </a:t>
            </a:r>
          </a:p>
          <a:p>
            <a:r>
              <a:rPr lang="en-US" altLang="en-US" sz="1800"/>
              <a:t>20% capital gain</a:t>
            </a:r>
          </a:p>
          <a:p>
            <a:endParaRPr lang="en-US" altLang="en-US" sz="1800"/>
          </a:p>
          <a:p>
            <a:pPr algn="ctr"/>
            <a:r>
              <a:rPr lang="en-US" altLang="en-US" sz="1800">
                <a:solidFill>
                  <a:srgbClr val="F94021"/>
                </a:solidFill>
              </a:rPr>
              <a:t>Point:	Single Layer of tax is better – LLC’s, S Corporations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00FAF7-E277-4CC3-BE50-5E874C98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1657350"/>
            <a:ext cx="1066800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C Corp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47ABE-51E2-85C0-5F24-1050DA04B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57350"/>
            <a:ext cx="1809750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 Corp/LLC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971B1E8-3E5B-7279-7094-CDE6A6204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114425"/>
            <a:ext cx="8077200" cy="420688"/>
          </a:xfrm>
        </p:spPr>
        <p:txBody>
          <a:bodyPr/>
          <a:lstStyle/>
          <a:p>
            <a:pPr eaLnBrk="1" hangingPunct="1"/>
            <a:r>
              <a:rPr lang="en-US" altLang="en-US" sz="2400" b="0">
                <a:solidFill>
                  <a:schemeClr val="tx2"/>
                </a:solidFill>
              </a:rPr>
              <a:t>More reasons to care about tax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CC9E4A3-70ED-14AE-C023-4505C942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800600"/>
          </a:xfrm>
        </p:spPr>
        <p:txBody>
          <a:bodyPr/>
          <a:lstStyle/>
          <a:p>
            <a:pPr lvl="1" eaLnBrk="1" hangingPunct="1"/>
            <a:r>
              <a:rPr lang="en-US" altLang="en-US" sz="2400" dirty="0"/>
              <a:t>Section 1202 – Qualified Small Business (benefit for C Corporations)</a:t>
            </a:r>
          </a:p>
          <a:p>
            <a:pPr lvl="2" eaLnBrk="1" hangingPunct="1"/>
            <a:r>
              <a:rPr lang="en-US" altLang="en-US" sz="2000" b="1" dirty="0">
                <a:solidFill>
                  <a:srgbClr val="F94021"/>
                </a:solidFill>
              </a:rPr>
              <a:t>100% </a:t>
            </a:r>
            <a:r>
              <a:rPr lang="en-US" altLang="en-US" sz="2000" dirty="0"/>
              <a:t>exclusion from capital </a:t>
            </a:r>
            <a:r>
              <a:rPr lang="en-US" altLang="en-US" sz="2000" dirty="0" smtClean="0"/>
              <a:t>gains/Potential </a:t>
            </a:r>
            <a:r>
              <a:rPr lang="en-US" altLang="en-US" sz="2000" b="1" dirty="0">
                <a:solidFill>
                  <a:srgbClr val="FF0000"/>
                </a:solidFill>
              </a:rPr>
              <a:t>50%</a:t>
            </a:r>
          </a:p>
          <a:p>
            <a:pPr lvl="3" eaLnBrk="1" hangingPunct="1"/>
            <a:r>
              <a:rPr lang="en-US" altLang="en-US" sz="1600" dirty="0"/>
              <a:t>5 year minimum holding period</a:t>
            </a:r>
          </a:p>
          <a:p>
            <a:pPr lvl="3" eaLnBrk="1" hangingPunct="1"/>
            <a:r>
              <a:rPr lang="en-US" altLang="en-US" sz="1600" dirty="0"/>
              <a:t>Excluded businesses:   professional service businesses; real estate companies; financial services businesses</a:t>
            </a:r>
          </a:p>
          <a:p>
            <a:pPr lvl="3" eaLnBrk="1" hangingPunct="1"/>
            <a:r>
              <a:rPr lang="en-US" altLang="en-US" sz="1600" dirty="0"/>
              <a:t>Maximum:  $10 million exclusion per shareholder</a:t>
            </a:r>
          </a:p>
          <a:p>
            <a:pPr lvl="1" eaLnBrk="1" hangingPunct="1"/>
            <a:r>
              <a:rPr lang="en-US" altLang="en-US" sz="2200" dirty="0"/>
              <a:t>Tax-Free Mergers (benefit for corporations)</a:t>
            </a:r>
          </a:p>
          <a:p>
            <a:pPr lvl="1" eaLnBrk="1" hangingPunct="1"/>
            <a:r>
              <a:rPr lang="en-US" altLang="en-US" sz="2400" dirty="0"/>
              <a:t>“Partner” implications (issue for limited liability companies – benefit for corporations)</a:t>
            </a:r>
          </a:p>
          <a:p>
            <a:pPr lvl="2" eaLnBrk="1" hangingPunct="1"/>
            <a:r>
              <a:rPr lang="en-US" altLang="en-US" sz="2000" dirty="0"/>
              <a:t>Self-employment taxes (2.9% of wages)</a:t>
            </a:r>
          </a:p>
          <a:p>
            <a:pPr lvl="2" eaLnBrk="1" hangingPunct="1"/>
            <a:r>
              <a:rPr lang="en-US" altLang="en-US" sz="2000" dirty="0"/>
              <a:t>1099’s and estimated payments</a:t>
            </a:r>
          </a:p>
          <a:p>
            <a:pPr lvl="2" eaLnBrk="1" hangingPunct="1"/>
            <a:r>
              <a:rPr lang="en-US" altLang="en-US" sz="2000" dirty="0"/>
              <a:t>Income on tax returns</a:t>
            </a:r>
          </a:p>
          <a:p>
            <a:pPr eaLnBrk="1" hangingPunct="1"/>
            <a:endParaRPr lang="en-US" altLang="en-US" sz="2000" dirty="0"/>
          </a:p>
        </p:txBody>
      </p:sp>
      <p:pic>
        <p:nvPicPr>
          <p:cNvPr id="17412" name="Picture 2" descr="C:\Users\lehmandj\AppData\Local\Microsoft\Windows\Temporary Internet Files\Content.IE5\XGQLX6WP\blah[1].jpg">
            <a:extLst>
              <a:ext uri="{FF2B5EF4-FFF2-40B4-BE49-F238E27FC236}">
                <a16:creationId xmlns:a16="http://schemas.microsoft.com/office/drawing/2014/main" id="{567E9C16-DAF5-9054-CC23-91653F83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1725"/>
            <a:ext cx="1784350" cy="1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E1D3B7C-4292-41A7-9A0C-7A0F286D1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 Corporations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413AD2-B6F6-CF77-5F17-3404CA4DA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259263"/>
          </a:xfrm>
        </p:spPr>
        <p:txBody>
          <a:bodyPr/>
          <a:lstStyle/>
          <a:p>
            <a:pPr lvl="1" eaLnBrk="1" hangingPunct="1"/>
            <a:r>
              <a:rPr lang="en-US" altLang="en-US"/>
              <a:t>Benefits</a:t>
            </a:r>
          </a:p>
          <a:p>
            <a:pPr lvl="2" eaLnBrk="1" hangingPunct="1"/>
            <a:r>
              <a:rPr lang="en-US" altLang="en-US"/>
              <a:t>Simplicity</a:t>
            </a:r>
          </a:p>
          <a:p>
            <a:pPr lvl="2" eaLnBrk="1" hangingPunct="1"/>
            <a:r>
              <a:rPr lang="en-US" altLang="en-US"/>
              <a:t>Pass-through treatment</a:t>
            </a:r>
          </a:p>
          <a:p>
            <a:pPr lvl="1" eaLnBrk="1" hangingPunct="1"/>
            <a:r>
              <a:rPr lang="en-US" altLang="en-US"/>
              <a:t>Down-side</a:t>
            </a:r>
          </a:p>
          <a:p>
            <a:pPr lvl="2" eaLnBrk="1" hangingPunct="1"/>
            <a:r>
              <a:rPr lang="en-US" altLang="en-US"/>
              <a:t>Single class of stock (other than voting)</a:t>
            </a:r>
          </a:p>
          <a:p>
            <a:pPr lvl="2" eaLnBrk="1" hangingPunct="1"/>
            <a:r>
              <a:rPr lang="en-US" altLang="en-US"/>
              <a:t>Limitation on number of shareholders – 100</a:t>
            </a:r>
          </a:p>
          <a:p>
            <a:pPr lvl="2" eaLnBrk="1" hangingPunct="1"/>
            <a:r>
              <a:rPr lang="en-US" altLang="en-US"/>
              <a:t>Only individual and certain non-profit corporation shareholders</a:t>
            </a:r>
          </a:p>
          <a:p>
            <a:pPr lvl="2" eaLnBrk="1" hangingPunct="1"/>
            <a:r>
              <a:rPr lang="en-US" altLang="en-US"/>
              <a:t>Only citizens or residents of the United States may be shareholders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AC815CC-418C-0E18-DCC0-FD3631F9F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077200" cy="476250"/>
          </a:xfrm>
        </p:spPr>
        <p:txBody>
          <a:bodyPr/>
          <a:lstStyle/>
          <a:p>
            <a:pPr eaLnBrk="1" hangingPunct="1"/>
            <a:r>
              <a:rPr lang="en-US" altLang="en-US"/>
              <a:t>Other Considerations in Deciding Entity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440A3C5-46C2-7E20-C947-3E489C30E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133600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Investor Favorable (C-Corporations)</a:t>
            </a:r>
          </a:p>
          <a:p>
            <a:pPr lvl="1" eaLnBrk="1" hangingPunct="1"/>
            <a:r>
              <a:rPr lang="en-US" altLang="en-US" dirty="0"/>
              <a:t>IPO Favorable (C-Corporations)</a:t>
            </a:r>
          </a:p>
          <a:p>
            <a:pPr lvl="1" eaLnBrk="1" hangingPunct="1"/>
            <a:r>
              <a:rPr lang="en-US" altLang="en-US" dirty="0"/>
              <a:t>Ease of use (e.g., option pools) (corporations)</a:t>
            </a:r>
          </a:p>
          <a:p>
            <a:pPr lvl="1" eaLnBrk="1" hangingPunct="1"/>
            <a:r>
              <a:rPr lang="en-US" altLang="en-US" dirty="0"/>
              <a:t>Relative ease of switching from LLC to C-Corporations</a:t>
            </a:r>
          </a:p>
        </p:txBody>
      </p:sp>
      <p:pic>
        <p:nvPicPr>
          <p:cNvPr id="19460" name="Picture 2" descr="C:\Users\lehmandj\AppData\Local\Microsoft\Windows\Temporary Internet Files\Content.IE5\LVGH159C\MUTCD_R6-2R[1].png">
            <a:extLst>
              <a:ext uri="{FF2B5EF4-FFF2-40B4-BE49-F238E27FC236}">
                <a16:creationId xmlns:a16="http://schemas.microsoft.com/office/drawing/2014/main" id="{5B039220-6850-7A40-7B45-6B84C3E1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0796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873E06D-38DD-C67B-AA65-0861FDB0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28600"/>
            <a:ext cx="8077200" cy="476250"/>
          </a:xfrm>
        </p:spPr>
        <p:txBody>
          <a:bodyPr/>
          <a:lstStyle/>
          <a:p>
            <a:r>
              <a:rPr lang="en-US" altLang="en-US" dirty="0"/>
              <a:t>Choice of Entity Considerations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C08ED1-04B3-DA05-3511-03E3ACF6A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28733"/>
              </p:ext>
            </p:extLst>
          </p:nvPr>
        </p:nvGraphicFramePr>
        <p:xfrm>
          <a:off x="533400" y="993450"/>
          <a:ext cx="7620000" cy="540735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05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1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 Corporation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Limited Liability Company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S Corporation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Sole Proprietorship/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Partnership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Limited Liability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Flexibility in Ownership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961">
                <a:tc>
                  <a:txBody>
                    <a:bodyPr/>
                    <a:lstStyle/>
                    <a:p>
                      <a:pPr marL="155575" marR="0" indent="-1555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Taxation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sym typeface="Wingdings 2"/>
                        </a:rPr>
                        <a:t>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	Eliminates Double Taxation/Flow-Through (losses, sale)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sym typeface="Wingdings 2"/>
                        </a:rPr>
                        <a:t>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	Tax-Free mergers on sale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sym typeface="Wingdings 2"/>
                        </a:rPr>
                        <a:t>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	Section 1202 tax favorable treatment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indent="-1555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400" dirty="0">
                        <a:effectLst/>
                      </a:endParaRP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155575" marR="0" indent="-155575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</a:rPr>
                        <a:t>Yes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indent="-1555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indent="-1555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indent="-1555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marR="0" indent="-155575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Flexibility In Structure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IPO Favorable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VC Favorable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Employer Eligible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Ease of Use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Ease of Switching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7" marR="4309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551" name="Rectangle 1">
            <a:extLst>
              <a:ext uri="{FF2B5EF4-FFF2-40B4-BE49-F238E27FC236}">
                <a16:creationId xmlns:a16="http://schemas.microsoft.com/office/drawing/2014/main" id="{854F6FF5-9B6E-ED32-A65E-831EBF9A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728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600">
              <a:solidFill>
                <a:srgbClr val="A6BFD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2472CA8-5191-0937-BE63-3B410DFA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Bottom Line of Entity Choice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36C1A64-316F-890D-8E35-4B759BDF6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736975"/>
          </a:xfrm>
        </p:spPr>
        <p:txBody>
          <a:bodyPr/>
          <a:lstStyle/>
          <a:p>
            <a:pPr lvl="1" eaLnBrk="1" hangingPunct="1"/>
            <a:r>
              <a:rPr lang="en-US" altLang="en-US"/>
              <a:t>No simple answer</a:t>
            </a:r>
          </a:p>
          <a:p>
            <a:pPr lvl="1" eaLnBrk="1" hangingPunct="1"/>
            <a:r>
              <a:rPr lang="en-US" altLang="en-US"/>
              <a:t>“Life-style company” or significant dividends/distributions—consider S Corporation or LLC</a:t>
            </a:r>
          </a:p>
          <a:p>
            <a:pPr lvl="1" eaLnBrk="1" hangingPunct="1"/>
            <a:r>
              <a:rPr lang="en-US" altLang="en-US"/>
              <a:t>Venture-capital oriented</a:t>
            </a:r>
          </a:p>
          <a:p>
            <a:pPr lvl="2" eaLnBrk="1" hangingPunct="1"/>
            <a:r>
              <a:rPr lang="en-US" altLang="en-US"/>
              <a:t>Lean toward a C Corporation</a:t>
            </a:r>
          </a:p>
          <a:p>
            <a:pPr lvl="1" eaLnBrk="1" hangingPunct="1"/>
            <a:r>
              <a:rPr lang="en-US" altLang="en-US"/>
              <a:t>If model is build/sell after 5 years, consider C Corp</a:t>
            </a:r>
          </a:p>
          <a:p>
            <a:pPr lvl="1" eaLnBrk="1" hangingPunct="1"/>
            <a:r>
              <a:rPr lang="en-US" altLang="en-US"/>
              <a:t>Easier to go from LLC to C Corp than reverse</a:t>
            </a:r>
          </a:p>
        </p:txBody>
      </p:sp>
      <p:pic>
        <p:nvPicPr>
          <p:cNvPr id="21508" name="Picture 2" descr="C:\Users\lehmandj\AppData\Local\Microsoft\Windows\Temporary Internet Files\Content.IE5\NZMH0G1R\Schedule_btmLn_Logo[1].jpg">
            <a:extLst>
              <a:ext uri="{FF2B5EF4-FFF2-40B4-BE49-F238E27FC236}">
                <a16:creationId xmlns:a16="http://schemas.microsoft.com/office/drawing/2014/main" id="{1732E861-74DB-3457-D231-3987A260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30829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F95F50B-AAED-F47F-763A-8D8673FC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Benefit Corporations and LLCs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41CE-0F64-6D41-AA5E-43F9099B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88"/>
            <a:ext cx="8153400" cy="34317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For-profit entities that are intended to produce a public benefit(s) and to operate in a responsible and sustainable manner.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Affirmative duties on directors to consider different stakeholders.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39 States (including </a:t>
            </a:r>
            <a:r>
              <a:rPr lang="en-US" sz="2000" b="1" dirty="0" smtClean="0"/>
              <a:t>DE </a:t>
            </a:r>
            <a:r>
              <a:rPr lang="en-US" sz="2000" b="1" dirty="0"/>
              <a:t>and PA) have adopted legislation authorizing </a:t>
            </a:r>
            <a:r>
              <a:rPr lang="en-US" sz="2000" b="1"/>
              <a:t>Benefit </a:t>
            </a:r>
            <a:r>
              <a:rPr lang="en-US" sz="2000" b="1" smtClean="0"/>
              <a:t>Corporations/LLC’s </a:t>
            </a:r>
            <a:r>
              <a:rPr lang="en-US" sz="2000" b="1" dirty="0"/>
              <a:t>and/or other forms of social benefit entities.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May be Taxed as a C Corporation, S Corporation, Partnership, or LLC.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+mn-cs"/>
              </a:rPr>
              <a:t>Limited tax benefits in some cities, including Philadelphia</a:t>
            </a:r>
          </a:p>
        </p:txBody>
      </p:sp>
      <p:pic>
        <p:nvPicPr>
          <p:cNvPr id="22532" name="Picture 2" descr="C:\Users\greeno\Pictures\Thread.png">
            <a:extLst>
              <a:ext uri="{FF2B5EF4-FFF2-40B4-BE49-F238E27FC236}">
                <a16:creationId xmlns:a16="http://schemas.microsoft.com/office/drawing/2014/main" id="{62802AD7-572C-751F-EF44-367B6252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41925"/>
            <a:ext cx="15573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Users\greeno\Pictures\kickstarter.jpg">
            <a:extLst>
              <a:ext uri="{FF2B5EF4-FFF2-40B4-BE49-F238E27FC236}">
                <a16:creationId xmlns:a16="http://schemas.microsoft.com/office/drawing/2014/main" id="{6D6B76D3-63CE-FC3A-1BC6-83773559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5229225"/>
            <a:ext cx="19129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Patagonia Fights Amazon &amp; Resellers in Lawsuit | HYPEBEAST">
            <a:extLst>
              <a:ext uri="{FF2B5EF4-FFF2-40B4-BE49-F238E27FC236}">
                <a16:creationId xmlns:a16="http://schemas.microsoft.com/office/drawing/2014/main" id="{D1424EF6-A12B-254B-F06E-4B8AD075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6652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Ben &amp; Jerry's Ice Cream Flavors">
            <a:extLst>
              <a:ext uri="{FF2B5EF4-FFF2-40B4-BE49-F238E27FC236}">
                <a16:creationId xmlns:a16="http://schemas.microsoft.com/office/drawing/2014/main" id="{E8D81912-44AD-6820-5434-F9080B70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143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B1229C9-DC02-3EB7-AD53-5607A6EA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Benefit Corporations and Companies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B7E058A-0DB2-3678-9803-E6FD68D8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19781"/>
          </a:xfrm>
        </p:spPr>
        <p:txBody>
          <a:bodyPr/>
          <a:lstStyle/>
          <a:p>
            <a:r>
              <a:rPr lang="en-US" altLang="en-US" sz="2400" dirty="0"/>
              <a:t>Advantages</a:t>
            </a:r>
          </a:p>
          <a:p>
            <a:pPr lvl="1"/>
            <a:r>
              <a:rPr lang="en-US" altLang="en-US" sz="2400" dirty="0"/>
              <a:t>Great Marketing Tool</a:t>
            </a:r>
          </a:p>
          <a:p>
            <a:pPr lvl="1"/>
            <a:r>
              <a:rPr lang="en-US" altLang="en-US" sz="2400" dirty="0"/>
              <a:t>Strong Commitment to Social Purpose</a:t>
            </a:r>
          </a:p>
          <a:p>
            <a:pPr lvl="1"/>
            <a:r>
              <a:rPr lang="en-US" altLang="en-US" sz="2400" dirty="0"/>
              <a:t>Legal Protection for Directors </a:t>
            </a:r>
          </a:p>
          <a:p>
            <a:pPr lvl="1"/>
            <a:r>
              <a:rPr lang="en-US" altLang="en-US" sz="2400" dirty="0"/>
              <a:t>Flexibility for the Board in Case of Sale of the Company</a:t>
            </a:r>
          </a:p>
          <a:p>
            <a:pPr lvl="1"/>
            <a:r>
              <a:rPr lang="en-US" altLang="en-US" sz="2400" dirty="0"/>
              <a:t>May help with attracting grants or social impact investors</a:t>
            </a:r>
          </a:p>
          <a:p>
            <a:r>
              <a:rPr lang="en-US" altLang="en-US" sz="2400" dirty="0"/>
              <a:t>Disadvantages</a:t>
            </a:r>
          </a:p>
          <a:p>
            <a:pPr lvl="1"/>
            <a:r>
              <a:rPr lang="en-US" altLang="en-US" sz="2400" dirty="0"/>
              <a:t>Traditional Investor Hesitancy / Raising Funds.</a:t>
            </a:r>
          </a:p>
          <a:p>
            <a:pPr lvl="1"/>
            <a:r>
              <a:rPr lang="en-US" altLang="en-US" sz="2400" dirty="0"/>
              <a:t>Legal Uncertainty/Few Legal Precedents.</a:t>
            </a:r>
          </a:p>
          <a:p>
            <a:pPr lvl="1"/>
            <a:r>
              <a:rPr lang="en-US" altLang="en-US" sz="2400" dirty="0"/>
              <a:t>Additional Reporting and Disclosure Requirements.</a:t>
            </a:r>
          </a:p>
          <a:p>
            <a:pPr lvl="1"/>
            <a:r>
              <a:rPr lang="en-US" altLang="en-US" sz="2400" dirty="0"/>
              <a:t>No Tax Incentives (except for small local tax reductions in some cities, including Philadelphia).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0B18744-064D-ACB0-DA60-3F689F25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B Corp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F08E-601F-5CA9-85B2-0F0F0783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38733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Not a Legal Entity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Third Party Certification, similar to Fair Trade or LEED certification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Laundry List of Requirements</a:t>
            </a:r>
          </a:p>
          <a:p>
            <a:pPr lvl="1">
              <a:defRPr/>
            </a:pPr>
            <a:r>
              <a:rPr lang="en-US" dirty="0"/>
              <a:t>Purpose</a:t>
            </a:r>
          </a:p>
          <a:p>
            <a:pPr lvl="1">
              <a:defRPr/>
            </a:pPr>
            <a:r>
              <a:rPr lang="en-US" dirty="0"/>
              <a:t>Amendment of Certificate of Incorporation</a:t>
            </a:r>
          </a:p>
          <a:p>
            <a:pPr lvl="1">
              <a:defRPr/>
            </a:pPr>
            <a:r>
              <a:rPr lang="en-US" dirty="0"/>
              <a:t>Annual Reporting Requirements</a:t>
            </a:r>
          </a:p>
          <a:p>
            <a:pPr lvl="1">
              <a:defRPr/>
            </a:pPr>
            <a:r>
              <a:rPr lang="en-US" dirty="0"/>
              <a:t>Other Burdens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b="1" u="sng" dirty="0">
              <a:cs typeface="+mn-cs"/>
            </a:endParaRPr>
          </a:p>
        </p:txBody>
      </p:sp>
      <p:pic>
        <p:nvPicPr>
          <p:cNvPr id="24580" name="Picture 2" descr="C:\Users\greeno\Pictures\imagesLJX4YPCS.jpg">
            <a:extLst>
              <a:ext uri="{FF2B5EF4-FFF2-40B4-BE49-F238E27FC236}">
                <a16:creationId xmlns:a16="http://schemas.microsoft.com/office/drawing/2014/main" id="{2A6208D3-80E8-9C80-D2C1-7DD2BF40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7293"/>
            <a:ext cx="3702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16EECA2-041B-951D-2A21-18C9AFEF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 Corp Certification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9FD14F5A-44E3-0828-2FE6-3021DC33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3953390"/>
          </a:xfrm>
        </p:spPr>
        <p:txBody>
          <a:bodyPr/>
          <a:lstStyle/>
          <a:p>
            <a:r>
              <a:rPr lang="en-US" altLang="en-US" dirty="0"/>
              <a:t>Advantages</a:t>
            </a:r>
          </a:p>
          <a:p>
            <a:pPr lvl="1"/>
            <a:r>
              <a:rPr lang="en-US" altLang="en-US" dirty="0"/>
              <a:t>Commitment to Social Purpose</a:t>
            </a:r>
          </a:p>
          <a:p>
            <a:pPr lvl="1"/>
            <a:r>
              <a:rPr lang="en-US" altLang="en-US" dirty="0"/>
              <a:t>Access to Community of Other B Corps</a:t>
            </a:r>
          </a:p>
          <a:p>
            <a:pPr lvl="1"/>
            <a:r>
              <a:rPr lang="en-US" altLang="en-US" dirty="0"/>
              <a:t>Marketing Tool for Consumers</a:t>
            </a:r>
          </a:p>
          <a:p>
            <a:r>
              <a:rPr lang="en-US" altLang="en-US" dirty="0"/>
              <a:t>Disadvantages</a:t>
            </a:r>
          </a:p>
          <a:p>
            <a:pPr lvl="1"/>
            <a:r>
              <a:rPr lang="en-US" altLang="en-US" dirty="0"/>
              <a:t>No Tax Incentives</a:t>
            </a:r>
          </a:p>
          <a:p>
            <a:pPr lvl="1"/>
            <a:r>
              <a:rPr lang="en-US" altLang="en-US" dirty="0"/>
              <a:t>Stringent Requirements</a:t>
            </a:r>
          </a:p>
          <a:p>
            <a:pPr lvl="1"/>
            <a:r>
              <a:rPr lang="en-US" altLang="en-US" dirty="0"/>
              <a:t>Burdensome Reporting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3974685-D788-1BDD-947D-03A5893E5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077200" cy="479425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5ED42-4F27-DF50-868C-E435B8509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546225"/>
            <a:ext cx="8153400" cy="5318125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Choice of Entity</a:t>
            </a:r>
          </a:p>
          <a:p>
            <a:pPr lvl="2" eaLnBrk="1" hangingPunct="1"/>
            <a:r>
              <a:rPr lang="en-US" altLang="en-US" dirty="0"/>
              <a:t>For Profits</a:t>
            </a:r>
          </a:p>
          <a:p>
            <a:pPr lvl="2" eaLnBrk="1" hangingPunct="1"/>
            <a:r>
              <a:rPr lang="en-US" altLang="en-US" dirty="0"/>
              <a:t>Benefit Corporations/B Corps</a:t>
            </a:r>
          </a:p>
          <a:p>
            <a:pPr lvl="2" eaLnBrk="1" hangingPunct="1"/>
            <a:r>
              <a:rPr lang="en-US" altLang="en-US" dirty="0"/>
              <a:t>Non-Profit Corporations</a:t>
            </a:r>
          </a:p>
          <a:p>
            <a:pPr lvl="1" eaLnBrk="1" hangingPunct="1"/>
            <a:r>
              <a:rPr lang="en-US" altLang="en-US" dirty="0"/>
              <a:t>Founder Arrangements</a:t>
            </a:r>
          </a:p>
          <a:p>
            <a:pPr lvl="2" eaLnBrk="1" hangingPunct="1"/>
            <a:r>
              <a:rPr lang="en-US" altLang="en-US" dirty="0"/>
              <a:t>“Clear” the founders</a:t>
            </a:r>
          </a:p>
          <a:p>
            <a:pPr lvl="2" eaLnBrk="1" hangingPunct="1"/>
            <a:r>
              <a:rPr lang="en-US" altLang="en-US" dirty="0"/>
              <a:t>Splitting the Pie</a:t>
            </a:r>
          </a:p>
          <a:p>
            <a:pPr lvl="2" eaLnBrk="1" hangingPunct="1"/>
            <a:r>
              <a:rPr lang="en-US" altLang="en-US" dirty="0"/>
              <a:t>Founder vesting</a:t>
            </a:r>
          </a:p>
          <a:p>
            <a:pPr lvl="2" eaLnBrk="1" hangingPunct="1"/>
            <a:r>
              <a:rPr lang="en-US" altLang="en-US" dirty="0"/>
              <a:t>Restrictive covenants</a:t>
            </a:r>
          </a:p>
          <a:p>
            <a:pPr lvl="1" eaLnBrk="1" hangingPunct="1"/>
            <a:r>
              <a:rPr lang="en-US" altLang="en-US" dirty="0"/>
              <a:t>Operation of Entity</a:t>
            </a:r>
          </a:p>
          <a:p>
            <a:pPr lvl="1" eaLnBrk="1" hangingPunct="1"/>
            <a:r>
              <a:rPr lang="en-US" altLang="en-US" dirty="0"/>
              <a:t>Employee Equity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AC41E48-963D-6F3A-3509-D668AE4E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Nonprofit Corporations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C3CB-35F5-3B26-B638-0E36B1B3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468153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Advantages</a:t>
            </a:r>
          </a:p>
          <a:p>
            <a:pPr marL="731520" indent="-342900">
              <a:buFont typeface="Wingdings" pitchFamily="2" charset="2"/>
              <a:buChar char="§"/>
              <a:defRPr/>
            </a:pPr>
            <a:r>
              <a:rPr lang="en-US" sz="2400" dirty="0"/>
              <a:t>Liability protection</a:t>
            </a:r>
          </a:p>
          <a:p>
            <a:pPr marL="731520" indent="-342900">
              <a:buFont typeface="Wingdings" pitchFamily="2" charset="2"/>
              <a:buChar char="§"/>
              <a:defRPr/>
            </a:pPr>
            <a:r>
              <a:rPr lang="en-US" sz="2400" dirty="0"/>
              <a:t>Tax-exempt status</a:t>
            </a:r>
          </a:p>
          <a:p>
            <a:pPr marL="108585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Exemption from federal income tax</a:t>
            </a:r>
          </a:p>
          <a:p>
            <a:pPr marL="108585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May be prerequisite for state tax benefits</a:t>
            </a:r>
          </a:p>
          <a:p>
            <a:pPr marL="108585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501(c)(3) status – tax-deductible contributions</a:t>
            </a:r>
          </a:p>
          <a:p>
            <a:pPr>
              <a:defRPr/>
            </a:pPr>
            <a:r>
              <a:rPr lang="en-US" sz="2400" dirty="0"/>
              <a:t>Disadvantages</a:t>
            </a:r>
          </a:p>
          <a:p>
            <a:pPr marL="731520" indent="-342900">
              <a:buFont typeface="Wingdings" pitchFamily="2" charset="2"/>
              <a:buChar char="§"/>
              <a:defRPr/>
            </a:pPr>
            <a:r>
              <a:rPr lang="en-US" sz="2400" dirty="0"/>
              <a:t>Sharing control and governance</a:t>
            </a:r>
          </a:p>
          <a:p>
            <a:pPr marL="731520" indent="-342900">
              <a:buFont typeface="Wingdings" pitchFamily="2" charset="2"/>
              <a:buChar char="§"/>
              <a:defRPr/>
            </a:pPr>
            <a:r>
              <a:rPr lang="en-US" sz="2400" dirty="0"/>
              <a:t>Limitations on distributions</a:t>
            </a:r>
          </a:p>
          <a:p>
            <a:pPr marL="731520" indent="-342900">
              <a:buFont typeface="Wingdings" pitchFamily="2" charset="2"/>
              <a:buChar char="§"/>
              <a:defRPr/>
            </a:pPr>
            <a:r>
              <a:rPr lang="en-US" sz="2400" dirty="0"/>
              <a:t>Restrictions associated with tax-exempt status</a:t>
            </a:r>
          </a:p>
          <a:p>
            <a:pPr marL="731520" indent="-342900">
              <a:buFont typeface="Wingdings" pitchFamily="2" charset="2"/>
              <a:buChar char="§"/>
              <a:defRPr/>
            </a:pPr>
            <a:r>
              <a:rPr lang="en-US" sz="2400" dirty="0"/>
              <a:t>Public scrutiny</a:t>
            </a:r>
          </a:p>
          <a:p>
            <a:pPr lvl="1" indent="0"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ABDADD9-C9B0-7E4D-721F-48BFDE05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Tax-Exempt Organizations</a:t>
            </a:r>
          </a:p>
        </p:txBody>
      </p:sp>
      <p:graphicFrame>
        <p:nvGraphicFramePr>
          <p:cNvPr id="27651" name="Object 5">
            <a:extLst>
              <a:ext uri="{FF2B5EF4-FFF2-40B4-BE49-F238E27FC236}">
                <a16:creationId xmlns:a16="http://schemas.microsoft.com/office/drawing/2014/main" id="{C7D1F29F-7EDE-A591-2180-BDB1F6B090A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33400" y="1806575"/>
          <a:ext cx="79248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9144000" imgH="4521200" progId="Visio.Drawing.11">
                  <p:embed/>
                </p:oleObj>
              </mc:Choice>
              <mc:Fallback>
                <p:oleObj name="Visio" r:id="rId3" imgW="9144000" imgH="452120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06575"/>
                        <a:ext cx="79248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FF41767-9426-A034-E90F-37EE86F8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F1BFF-1F72-91C0-F8F9-9FDB7F92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446722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Purposes include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Religious     	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Charitable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Scientific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Testing for public safety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Literary or educational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To foster national/international sports competition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Prevention of cruelty to children, animals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Most favorable status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Exempt from federal income tax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Contributions deductible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Subject to most stringent requirements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Must apply to IRS for tax-exempt status (Form 1023)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D464EDE-E656-000B-62FC-7EC8497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FBDF-4AA8-F774-88A1-1B6B393D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420528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en-US" sz="2200" dirty="0"/>
              <a:t>Two Types of 501(c)(3) Organizations</a:t>
            </a:r>
          </a:p>
          <a:p>
            <a:pPr marL="73152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Default: Private Foundation</a:t>
            </a:r>
          </a:p>
          <a:p>
            <a:pPr lvl="2">
              <a:defRPr/>
            </a:pPr>
            <a:r>
              <a:rPr lang="en-US" altLang="en-US" sz="1800" dirty="0"/>
              <a:t>Typically supported by small number of individuals or corporation</a:t>
            </a:r>
          </a:p>
          <a:p>
            <a:pPr lvl="2">
              <a:defRPr/>
            </a:pPr>
            <a:r>
              <a:rPr lang="en-US" altLang="en-US" sz="1800" dirty="0"/>
              <a:t>Subject to more stringent rules</a:t>
            </a:r>
          </a:p>
          <a:p>
            <a:pPr lvl="2">
              <a:defRPr/>
            </a:pPr>
            <a:r>
              <a:rPr lang="en-US" altLang="en-US" sz="1800" dirty="0"/>
              <a:t>Typically grant maker; may also be private operating foundation</a:t>
            </a:r>
          </a:p>
          <a:p>
            <a:pPr marL="914400" lvl="2" indent="0">
              <a:buFont typeface="Wingdings" pitchFamily="2" charset="2"/>
              <a:buNone/>
              <a:defRPr/>
            </a:pPr>
            <a:endParaRPr lang="en-US" altLang="en-US" sz="1800" dirty="0"/>
          </a:p>
          <a:p>
            <a:pPr marL="73152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Public Charities</a:t>
            </a:r>
          </a:p>
          <a:p>
            <a:pPr lvl="2">
              <a:defRPr/>
            </a:pPr>
            <a:r>
              <a:rPr lang="en-US" altLang="en-US" sz="1800" dirty="0"/>
              <a:t>School, church, hospital</a:t>
            </a:r>
          </a:p>
          <a:p>
            <a:pPr lvl="2">
              <a:defRPr/>
            </a:pPr>
            <a:r>
              <a:rPr lang="en-US" altLang="en-US" sz="1800" dirty="0"/>
              <a:t>Donative organization</a:t>
            </a:r>
          </a:p>
          <a:p>
            <a:pPr lvl="2">
              <a:defRPr/>
            </a:pPr>
            <a:r>
              <a:rPr lang="en-US" altLang="en-US" sz="1800" dirty="0"/>
              <a:t>Gross receipts organization</a:t>
            </a:r>
          </a:p>
          <a:p>
            <a:pPr lvl="2">
              <a:defRPr/>
            </a:pPr>
            <a:r>
              <a:rPr lang="en-US" altLang="en-US" sz="1800" dirty="0"/>
              <a:t>Supporting organization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566D744-6B47-D126-9E26-4A9D12E7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115D753-6C59-E0C8-6506-038790C5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39830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400"/>
              <a:t>Organizational and Operational Tests</a:t>
            </a:r>
          </a:p>
          <a:p>
            <a:pPr marL="730250" lvl="1" indent="-457200"/>
            <a:r>
              <a:rPr lang="en-US" altLang="en-US" sz="2400"/>
              <a:t>Purposes limited to exempt purposes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200"/>
              <a:t>Noncharitable activities may not constitute more than an insubstantial part</a:t>
            </a:r>
          </a:p>
          <a:p>
            <a:pPr marL="730250" lvl="1" indent="-457200"/>
            <a:r>
              <a:rPr lang="en-US" altLang="en-US" sz="2400"/>
              <a:t>No private inurement (distribution of earnings to directors, officers and members)</a:t>
            </a:r>
          </a:p>
          <a:p>
            <a:pPr marL="730250" lvl="1" indent="-457200"/>
            <a:r>
              <a:rPr lang="en-US" altLang="en-US" sz="2400"/>
              <a:t>No political activity</a:t>
            </a:r>
          </a:p>
          <a:p>
            <a:pPr marL="730250" lvl="1" indent="-457200"/>
            <a:r>
              <a:rPr lang="en-US" altLang="en-US" sz="2400"/>
              <a:t>Limited lobbying activity</a:t>
            </a:r>
          </a:p>
          <a:p>
            <a:pPr marL="730250" lvl="1" indent="-457200"/>
            <a:r>
              <a:rPr lang="en-US" altLang="en-US" sz="2400"/>
              <a:t>Dissolution clause </a:t>
            </a:r>
            <a:r>
              <a:rPr lang="en-US" altLang="en-US" sz="2400">
                <a:sym typeface="Wingdings" pitchFamily="2" charset="2"/>
              </a:rPr>
              <a:t> assets devoted to charitable purposes in perpetuity</a:t>
            </a: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C5BCCEB-E1AD-EEAA-7125-E61A0BF4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C3F513E3-7DD9-18C3-2BC5-9311A2EA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40592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400"/>
              <a:t>Prohibition on Private Inurement</a:t>
            </a:r>
          </a:p>
          <a:p>
            <a:pPr marL="730250" lvl="1" indent="-457200"/>
            <a:r>
              <a:rPr lang="en-US" altLang="en-US" sz="2200"/>
              <a:t>No part of net earnings may inure to benefit of insiders</a:t>
            </a:r>
          </a:p>
          <a:p>
            <a:pPr marL="730250" lvl="1" indent="-457200"/>
            <a:r>
              <a:rPr lang="en-US" altLang="en-US" sz="2200"/>
              <a:t>Insiders include founders, directors, officers</a:t>
            </a:r>
          </a:p>
          <a:p>
            <a:pPr marL="730250" lvl="1" indent="-457200"/>
            <a:r>
              <a:rPr lang="en-US" altLang="en-US" sz="2200"/>
              <a:t>Examples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Excessive salaries – Not reasonable &amp; ordinary or necessary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Payment of greater than FMV for property without justification for a premium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Free use of the organization’s property in a manner different from the public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Loans without adequate security or interest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176E6E5-0FB3-536E-5F1F-61BD5AB5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B8248161-C30A-33BA-6A76-EB65AAB3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355441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400"/>
              <a:t>Prohibition on Private Benefit</a:t>
            </a:r>
          </a:p>
          <a:p>
            <a:pPr marL="730250" lvl="1" indent="-457200"/>
            <a:r>
              <a:rPr lang="en-US" altLang="en-US" sz="2200"/>
              <a:t>Private Benefit – Occurs where the organization provides more than an “incidental” benefit to a non-insider</a:t>
            </a:r>
          </a:p>
          <a:p>
            <a:pPr marL="730250" lvl="1" indent="-457200"/>
            <a:r>
              <a:rPr lang="en-US" altLang="en-US" sz="2200"/>
              <a:t>Examples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200"/>
              <a:t>All examples in inurement slide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200"/>
              <a:t>Benefit received disproportionately by some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200"/>
              <a:t>Charitable class too small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200"/>
              <a:t>Joint ventures with for-profit entities (if not properly structured)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EBB634B-F90E-43BA-2571-25AF1B06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C56B02B-C680-EC7F-7756-6DA5B494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5410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400"/>
              <a:t>Excess Benefit Transactions – Excise Tax</a:t>
            </a:r>
          </a:p>
          <a:p>
            <a:pPr marL="730250" lvl="1" indent="-457200"/>
            <a:r>
              <a:rPr lang="en-US" altLang="en-US" sz="2200"/>
              <a:t>Transactions between insiders and the organization, where the insider receives funds or property worth more than value of goods/services provided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Includes compensation arrangements</a:t>
            </a:r>
          </a:p>
          <a:p>
            <a:pPr marL="730250" lvl="1" indent="-457200"/>
            <a:r>
              <a:rPr lang="en-US" altLang="en-US" sz="2200"/>
              <a:t>Insider is someone who has substantial influence over affairs of organization (“disqualified person”)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Includes directors, officers, family members, and entities controlled by them</a:t>
            </a:r>
          </a:p>
          <a:p>
            <a:pPr marL="730250" lvl="1" indent="-457200"/>
            <a:r>
              <a:rPr lang="en-US" altLang="en-US" sz="2200"/>
              <a:t>Significant excise taxes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Disqualified person pays 25% of the excess benefit</a:t>
            </a:r>
          </a:p>
          <a:p>
            <a:pPr marL="1130300" lvl="2" indent="-457200">
              <a:buFont typeface="Arial" panose="020B0604020202020204" pitchFamily="34" charset="0"/>
              <a:buChar char="•"/>
            </a:pPr>
            <a:r>
              <a:rPr lang="en-US" altLang="en-US" sz="2000"/>
              <a:t>Board members, if they knowingly participate in the transaction, may pay 10% of the excess benefit</a:t>
            </a:r>
          </a:p>
          <a:p>
            <a:pPr marL="730250" lvl="1" indent="-457200"/>
            <a:endParaRPr lang="en-US" altLang="en-US" sz="2200"/>
          </a:p>
          <a:p>
            <a:pPr marL="730250" lvl="1" indent="-457200"/>
            <a:endParaRPr lang="en-US" altLang="en-US"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F5D0085-7AF1-F915-B9C4-44623F8E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501(c)(3)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5221-F909-5771-48C7-EFB40561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48101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/>
              <a:t>Unrelated Business Income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IRC §512 taxes an exempt organization on its unrelated business income (</a:t>
            </a:r>
            <a:r>
              <a:rPr lang="en-US" altLang="en-US" sz="2200" dirty="0" err="1"/>
              <a:t>UBI</a:t>
            </a:r>
            <a:r>
              <a:rPr lang="en-US" altLang="en-US" sz="2200" dirty="0"/>
              <a:t>). 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200" dirty="0" err="1"/>
              <a:t>UBI</a:t>
            </a:r>
            <a:r>
              <a:rPr lang="en-US" altLang="en-US" sz="2200" dirty="0"/>
              <a:t> is income from: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A regularly carried on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Trade or business activity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Unrelated to the exempt organization’s charitable purposes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Several exemptions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Penalties</a:t>
            </a:r>
          </a:p>
          <a:p>
            <a:pPr lvl="1">
              <a:defRPr/>
            </a:pPr>
            <a:r>
              <a:rPr lang="en-US" altLang="en-US" sz="2200" dirty="0"/>
              <a:t>Taxed at standard corporate rates</a:t>
            </a:r>
          </a:p>
          <a:p>
            <a:pPr lvl="1">
              <a:defRPr/>
            </a:pPr>
            <a:r>
              <a:rPr lang="en-US" altLang="en-US" sz="2200" dirty="0"/>
              <a:t>Revocation of tax-exempt status if substantial</a:t>
            </a:r>
          </a:p>
          <a:p>
            <a:pPr marL="1131570" lvl="2" indent="-457200"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72AEBD4-0BA9-2619-C827-5636CF0B0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14450"/>
            <a:ext cx="8458200" cy="479425"/>
          </a:xfrm>
        </p:spPr>
        <p:txBody>
          <a:bodyPr/>
          <a:lstStyle/>
          <a:p>
            <a:pPr eaLnBrk="1" hangingPunct="1"/>
            <a:r>
              <a:rPr lang="en-US" altLang="en-US"/>
              <a:t>Name of Entity</a:t>
            </a:r>
            <a:endParaRPr lang="en-US" altLang="en-US" sz="2400" u="sng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6901C10-1EC6-63B3-6F72-A75FF4AC6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2573338"/>
          </a:xfrm>
        </p:spPr>
        <p:txBody>
          <a:bodyPr/>
          <a:lstStyle/>
          <a:p>
            <a:pPr marL="952500" lvl="1" indent="-495300" eaLnBrk="1" hangingPunct="1">
              <a:defRPr/>
            </a:pPr>
            <a:r>
              <a:rPr lang="en-US" altLang="en-US" dirty="0"/>
              <a:t>Check availability</a:t>
            </a:r>
          </a:p>
          <a:p>
            <a:pPr marL="952500" lvl="1" indent="-495300" eaLnBrk="1" hangingPunct="1">
              <a:defRPr/>
            </a:pPr>
            <a:r>
              <a:rPr lang="en-US" altLang="en-US" dirty="0"/>
              <a:t>Quick trademark search</a:t>
            </a:r>
          </a:p>
          <a:p>
            <a:pPr marL="952500" lvl="1" indent="-495300" eaLnBrk="1" hangingPunct="1">
              <a:defRPr/>
            </a:pPr>
            <a:r>
              <a:rPr lang="en-US" altLang="en-US" dirty="0"/>
              <a:t>Quick “Google” search</a:t>
            </a:r>
          </a:p>
          <a:p>
            <a:pPr marL="952500" lvl="1" indent="-495300" eaLnBrk="1" hangingPunct="1">
              <a:defRPr/>
            </a:pPr>
            <a:endParaRPr lang="en-US" altLang="en-US" dirty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dirty="0"/>
              <a:t>Caution: The name of the entity can be changed – don’t overthink it!!!</a:t>
            </a:r>
          </a:p>
        </p:txBody>
      </p:sp>
      <p:pic>
        <p:nvPicPr>
          <p:cNvPr id="35844" name="Picture 2" descr="C:\Users\lehmandj\AppData\Local\Microsoft\Windows\Temporary Internet Files\Content.IE5\GNAEOUXK\whats-in-a-name[1].jpg">
            <a:extLst>
              <a:ext uri="{FF2B5EF4-FFF2-40B4-BE49-F238E27FC236}">
                <a16:creationId xmlns:a16="http://schemas.microsoft.com/office/drawing/2014/main" id="{11329EE3-B582-89A2-4832-CC26F0EA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8588"/>
            <a:ext cx="40767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7738DDD-441D-0C41-1F59-9E85F30A5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973513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C Corporation*</a:t>
            </a:r>
          </a:p>
          <a:p>
            <a:pPr lvl="1" eaLnBrk="1" hangingPunct="1"/>
            <a:r>
              <a:rPr lang="en-US" altLang="en-US" dirty="0"/>
              <a:t>S Corporation*</a:t>
            </a:r>
          </a:p>
          <a:p>
            <a:pPr lvl="1" eaLnBrk="1" hangingPunct="1"/>
            <a:r>
              <a:rPr lang="en-US" altLang="en-US" dirty="0"/>
              <a:t>Limited Liability Company*</a:t>
            </a:r>
          </a:p>
          <a:p>
            <a:pPr lvl="1" eaLnBrk="1" hangingPunct="1"/>
            <a:r>
              <a:rPr lang="en-US" altLang="en-US" dirty="0"/>
              <a:t>Sole Proprietorship</a:t>
            </a:r>
          </a:p>
          <a:p>
            <a:pPr lvl="1" eaLnBrk="1" hangingPunct="1"/>
            <a:r>
              <a:rPr lang="en-US" altLang="en-US" dirty="0"/>
              <a:t>Partnership</a:t>
            </a:r>
          </a:p>
          <a:p>
            <a:pPr lvl="1" eaLnBrk="1" hangingPunct="1"/>
            <a:r>
              <a:rPr lang="en-US" altLang="en-US" dirty="0"/>
              <a:t>Limited Partnership</a:t>
            </a:r>
          </a:p>
          <a:p>
            <a:pPr lvl="1" eaLnBrk="1" hangingPunct="1"/>
            <a:r>
              <a:rPr lang="en-US" altLang="en-US" dirty="0"/>
              <a:t>Benefit Corporation* (v. B Corp certification)</a:t>
            </a:r>
          </a:p>
          <a:p>
            <a:pPr lvl="1" eaLnBrk="1" hangingPunct="1"/>
            <a:r>
              <a:rPr lang="en-US" altLang="en-US" dirty="0"/>
              <a:t>Non-Profit Corporations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/>
              <a:t>* Denotes most likely entity choice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F08B8D1-03DA-628D-8CCE-75F818B87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92213"/>
            <a:ext cx="8077200" cy="476250"/>
          </a:xfrm>
        </p:spPr>
        <p:txBody>
          <a:bodyPr/>
          <a:lstStyle/>
          <a:p>
            <a:pPr eaLnBrk="1" hangingPunct="1"/>
            <a:r>
              <a:rPr lang="en-US" altLang="en-US"/>
              <a:t>Choice of Entity Choices</a:t>
            </a:r>
          </a:p>
        </p:txBody>
      </p:sp>
      <p:pic>
        <p:nvPicPr>
          <p:cNvPr id="9220" name="Picture 5" descr="C:\Users\lehmandj\AppData\Local\Microsoft\Windows\Temporary Internet Files\Content.IE5\XGQLX6WP\whichway[1].jpg">
            <a:extLst>
              <a:ext uri="{FF2B5EF4-FFF2-40B4-BE49-F238E27FC236}">
                <a16:creationId xmlns:a16="http://schemas.microsoft.com/office/drawing/2014/main" id="{4705F02D-25EE-D0AD-A479-656E15A3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04800"/>
            <a:ext cx="3559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2D4959A-4B3A-38DF-E255-CEA638C8E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14450"/>
            <a:ext cx="8458200" cy="4794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/>
              <a:t>State of Formation</a:t>
            </a:r>
            <a:endParaRPr lang="en-US" altLang="en-US" sz="2400" u="sng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392EC73-E3DB-15B5-91F1-E2F3549D2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468688"/>
          </a:xfrm>
        </p:spPr>
        <p:txBody>
          <a:bodyPr/>
          <a:lstStyle/>
          <a:p>
            <a:pPr marL="952500" lvl="1" indent="-495300" eaLnBrk="1" hangingPunct="1"/>
            <a:r>
              <a:rPr lang="en-US" altLang="en-US"/>
              <a:t>Taxation</a:t>
            </a:r>
          </a:p>
          <a:p>
            <a:pPr marL="952500" lvl="1" indent="-495300" eaLnBrk="1" hangingPunct="1"/>
            <a:r>
              <a:rPr lang="en-US" altLang="en-US"/>
              <a:t>Predictability</a:t>
            </a:r>
          </a:p>
          <a:p>
            <a:pPr marL="952500" lvl="1" indent="-495300" eaLnBrk="1" hangingPunct="1"/>
            <a:r>
              <a:rPr lang="en-US" altLang="en-US"/>
              <a:t>Cost</a:t>
            </a:r>
          </a:p>
          <a:p>
            <a:pPr marL="952500" lvl="1" indent="-495300" eaLnBrk="1" hangingPunct="1"/>
            <a:r>
              <a:rPr lang="en-US" altLang="en-US"/>
              <a:t>Attractive to capital</a:t>
            </a:r>
          </a:p>
          <a:p>
            <a:pPr marL="952500" lvl="1" indent="-495300" eaLnBrk="1" hangingPunct="1"/>
            <a:r>
              <a:rPr lang="en-US" altLang="en-US"/>
              <a:t>In general</a:t>
            </a:r>
          </a:p>
          <a:p>
            <a:pPr marL="1371600" lvl="2" indent="-457200" eaLnBrk="1" hangingPunct="1">
              <a:buFont typeface="Wingdings" pitchFamily="2" charset="2"/>
              <a:buAutoNum type="alphaLcParenBoth"/>
            </a:pPr>
            <a:r>
              <a:rPr lang="en-US" altLang="en-US"/>
              <a:t>“Fancy capital structure” or “Venture capital”- Delaware</a:t>
            </a:r>
          </a:p>
          <a:p>
            <a:pPr marL="1371600" lvl="2" indent="-457200" eaLnBrk="1" hangingPunct="1">
              <a:buFont typeface="Wingdings" pitchFamily="2" charset="2"/>
              <a:buAutoNum type="alphaLcParenBoth"/>
            </a:pPr>
            <a:r>
              <a:rPr lang="en-US" altLang="en-US"/>
              <a:t>Otherwise-PA</a:t>
            </a:r>
          </a:p>
        </p:txBody>
      </p:sp>
      <p:pic>
        <p:nvPicPr>
          <p:cNvPr id="36868" name="Picture 1" descr="The Ramblings of Charlie Brown: 100 Things I Love About ...">
            <a:extLst>
              <a:ext uri="{FF2B5EF4-FFF2-40B4-BE49-F238E27FC236}">
                <a16:creationId xmlns:a16="http://schemas.microsoft.com/office/drawing/2014/main" id="{B2190798-C026-6F2C-9381-9C85B8EE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450"/>
            <a:ext cx="4419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9528FB-3656-168E-51A9-23BFAFCC0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14450"/>
            <a:ext cx="8458200" cy="479425"/>
          </a:xfrm>
        </p:spPr>
        <p:txBody>
          <a:bodyPr/>
          <a:lstStyle/>
          <a:p>
            <a:pPr eaLnBrk="1" hangingPunct="1"/>
            <a:r>
              <a:rPr lang="en-US" altLang="en-US"/>
              <a:t>Founders Roadblocks</a:t>
            </a:r>
            <a:endParaRPr lang="en-US" altLang="en-US" sz="2400" u="sng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11B76E3-F213-FCD5-1699-1F3F43E16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26590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/>
              <a:t>Non-competition/non-solicitation</a:t>
            </a:r>
          </a:p>
          <a:p>
            <a:pPr marL="952500" lvl="1" indent="-495300" eaLnBrk="1" hangingPunct="1"/>
            <a:r>
              <a:rPr lang="en-US" altLang="en-US"/>
              <a:t>Confidentiality agreements</a:t>
            </a:r>
          </a:p>
          <a:p>
            <a:pPr marL="952500" lvl="1" indent="-495300" eaLnBrk="1" hangingPunct="1"/>
            <a:r>
              <a:rPr lang="en-US" altLang="en-US"/>
              <a:t>Fiduciary duties</a:t>
            </a:r>
          </a:p>
          <a:p>
            <a:pPr marL="952500" lvl="1" indent="-495300" eaLnBrk="1" hangingPunct="1"/>
            <a:r>
              <a:rPr lang="en-US" altLang="en-US"/>
              <a:t>Intellectual property assignments</a:t>
            </a:r>
          </a:p>
          <a:p>
            <a:pPr marL="1352550" lvl="2" indent="-495300" eaLnBrk="1" hangingPunct="1"/>
            <a:r>
              <a:rPr lang="en-US" altLang="en-US"/>
              <a:t>Agreements</a:t>
            </a:r>
          </a:p>
          <a:p>
            <a:pPr marL="1352550" lvl="2" indent="-495300" eaLnBrk="1" hangingPunct="1"/>
            <a:r>
              <a:rPr lang="en-US" altLang="en-US"/>
              <a:t>Policies</a:t>
            </a:r>
          </a:p>
        </p:txBody>
      </p:sp>
      <p:pic>
        <p:nvPicPr>
          <p:cNvPr id="37892" name="Picture 2" descr="C:\Users\lehmandj\AppData\Local\Microsoft\Windows\Temporary Internet Files\Content.IE5\LJCZI2OY\Singapore_Road_Signs_-_Restrictive_Sign_-_Stop_-_Security_Check.svg[1].png">
            <a:extLst>
              <a:ext uri="{FF2B5EF4-FFF2-40B4-BE49-F238E27FC236}">
                <a16:creationId xmlns:a16="http://schemas.microsoft.com/office/drawing/2014/main" id="{D6E6EB80-21CF-DF0F-B9A2-A8B5C12C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177B370-652C-85C7-09CC-98DCB2412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077200" cy="860425"/>
          </a:xfrm>
        </p:spPr>
        <p:txBody>
          <a:bodyPr/>
          <a:lstStyle/>
          <a:p>
            <a:pPr eaLnBrk="1" hangingPunct="1"/>
            <a:r>
              <a:rPr lang="en-US" altLang="en-US"/>
              <a:t>Founder Employment/Consulting Arrangements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2B7C9F-B3C6-C3F3-1C28-D67006615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384675"/>
          </a:xfrm>
        </p:spPr>
        <p:txBody>
          <a:bodyPr/>
          <a:lstStyle/>
          <a:p>
            <a:pPr lvl="1" eaLnBrk="1" hangingPunct="1"/>
            <a:r>
              <a:rPr lang="en-US" altLang="en-US"/>
              <a:t>Role of Founder going forward</a:t>
            </a:r>
          </a:p>
          <a:p>
            <a:pPr lvl="1" eaLnBrk="1" hangingPunct="1"/>
            <a:r>
              <a:rPr lang="en-US" altLang="en-US"/>
              <a:t>Compensation</a:t>
            </a:r>
          </a:p>
          <a:p>
            <a:pPr lvl="1" eaLnBrk="1" hangingPunct="1"/>
            <a:r>
              <a:rPr lang="en-US" altLang="en-US"/>
              <a:t>Intellectual Property Assignments—critical</a:t>
            </a:r>
          </a:p>
          <a:p>
            <a:pPr lvl="1" eaLnBrk="1" hangingPunct="1"/>
            <a:r>
              <a:rPr lang="en-US" altLang="en-US"/>
              <a:t>Restrictive Covenants</a:t>
            </a:r>
          </a:p>
          <a:p>
            <a:pPr lvl="2" eaLnBrk="1" hangingPunct="1"/>
            <a:r>
              <a:rPr lang="en-US" altLang="en-US"/>
              <a:t>Confidentiality – no limitation</a:t>
            </a:r>
          </a:p>
          <a:p>
            <a:pPr lvl="2" eaLnBrk="1" hangingPunct="1"/>
            <a:r>
              <a:rPr lang="en-US" altLang="en-US"/>
              <a:t>Non-compete</a:t>
            </a:r>
          </a:p>
          <a:p>
            <a:pPr lvl="2" eaLnBrk="1" hangingPunct="1"/>
            <a:r>
              <a:rPr lang="en-US" altLang="en-US"/>
              <a:t>Non-solicit (employees and customers)</a:t>
            </a:r>
          </a:p>
          <a:p>
            <a:pPr lvl="1" eaLnBrk="1" hangingPunct="1"/>
            <a:r>
              <a:rPr lang="en-US" altLang="en-US"/>
              <a:t>Term and geographic limitations</a:t>
            </a:r>
          </a:p>
          <a:p>
            <a:pPr lvl="1" eaLnBrk="1" hangingPunct="1"/>
            <a:r>
              <a:rPr lang="en-US" altLang="en-US"/>
              <a:t>Severance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2FA777C-B13C-0105-E78B-108B51042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87438"/>
            <a:ext cx="8458200" cy="476250"/>
          </a:xfrm>
        </p:spPr>
        <p:txBody>
          <a:bodyPr/>
          <a:lstStyle/>
          <a:p>
            <a:pPr eaLnBrk="1" hangingPunct="1"/>
            <a:r>
              <a:rPr lang="en-US" altLang="en-US"/>
              <a:t>Founder Equity Arrangements—Splitting the Pie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00DF38E-1C0F-8C05-2CB1-C58203E83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144963"/>
          </a:xfrm>
        </p:spPr>
        <p:txBody>
          <a:bodyPr/>
          <a:lstStyle/>
          <a:p>
            <a:pPr lvl="1" eaLnBrk="1" hangingPunct="1"/>
            <a:r>
              <a:rPr lang="en-US" altLang="en-US"/>
              <a:t>Lessons Learned</a:t>
            </a:r>
          </a:p>
          <a:p>
            <a:pPr lvl="2" eaLnBrk="1" hangingPunct="1"/>
            <a:r>
              <a:rPr lang="en-US" altLang="en-US"/>
              <a:t>Keep in mind the inevitable dilution</a:t>
            </a:r>
          </a:p>
          <a:p>
            <a:pPr lvl="2" eaLnBrk="1" hangingPunct="1"/>
            <a:r>
              <a:rPr lang="en-US" altLang="en-US"/>
              <a:t>Keep it simple (i.e., Avoid fancy formulas)</a:t>
            </a:r>
          </a:p>
          <a:p>
            <a:pPr lvl="2" eaLnBrk="1" hangingPunct="1"/>
            <a:r>
              <a:rPr lang="en-US" altLang="en-US"/>
              <a:t>Err on the side of incenting those who are providing value going forward</a:t>
            </a:r>
          </a:p>
          <a:p>
            <a:pPr lvl="2" eaLnBrk="1" hangingPunct="1"/>
            <a:r>
              <a:rPr lang="en-US" altLang="en-US"/>
              <a:t>Even splits are not usually the right answer</a:t>
            </a:r>
          </a:p>
          <a:p>
            <a:pPr lvl="2" eaLnBrk="1" hangingPunct="1"/>
            <a:r>
              <a:rPr lang="en-US" altLang="en-US"/>
              <a:t>Beware of the dreaded “50/50”</a:t>
            </a:r>
          </a:p>
          <a:p>
            <a:pPr lvl="3" eaLnBrk="1" hangingPunct="1"/>
            <a:r>
              <a:rPr lang="en-US" altLang="en-US"/>
              <a:t>Shot-gun</a:t>
            </a:r>
          </a:p>
          <a:p>
            <a:pPr lvl="3" eaLnBrk="1" hangingPunct="1"/>
            <a:r>
              <a:rPr lang="en-US" altLang="en-US"/>
              <a:t>Third party director</a:t>
            </a:r>
          </a:p>
          <a:p>
            <a:pPr lvl="3" eaLnBrk="1" hangingPunct="1"/>
            <a:r>
              <a:rPr lang="en-US" altLang="en-US"/>
              <a:t>Arbitration</a:t>
            </a:r>
          </a:p>
        </p:txBody>
      </p:sp>
      <p:pic>
        <p:nvPicPr>
          <p:cNvPr id="39940" name="Picture 1" descr="Foodista | Take Sides With The Split Decision Pie Pan">
            <a:extLst>
              <a:ext uri="{FF2B5EF4-FFF2-40B4-BE49-F238E27FC236}">
                <a16:creationId xmlns:a16="http://schemas.microsoft.com/office/drawing/2014/main" id="{DB5EA75F-B63E-64AC-AB37-78455141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419600"/>
            <a:ext cx="311943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93132E22-3FB1-251B-E0A6-F330A1D80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775200"/>
          </a:xfrm>
        </p:spPr>
        <p:txBody>
          <a:bodyPr/>
          <a:lstStyle/>
          <a:p>
            <a:pPr lvl="1" eaLnBrk="1" hangingPunct="1"/>
            <a:r>
              <a:rPr lang="en-US" altLang="en-US"/>
              <a:t>Use Demmler’s Founders’ Pie Calculator</a:t>
            </a:r>
          </a:p>
          <a:p>
            <a:pPr lvl="2" eaLnBrk="1" hangingPunct="1"/>
            <a:r>
              <a:rPr lang="en-US" altLang="en-US"/>
              <a:t>Evaluate related contributions</a:t>
            </a:r>
          </a:p>
          <a:p>
            <a:pPr lvl="2" eaLnBrk="1" hangingPunct="1"/>
            <a:r>
              <a:rPr lang="en-US" altLang="en-US"/>
              <a:t>Weight</a:t>
            </a:r>
          </a:p>
          <a:p>
            <a:pPr lvl="1" eaLnBrk="1" hangingPunct="1"/>
            <a:r>
              <a:rPr lang="en-US" altLang="en-US"/>
              <a:t>Consider relative contributions (current and anticipated)</a:t>
            </a:r>
          </a:p>
          <a:p>
            <a:pPr lvl="2" eaLnBrk="1" hangingPunct="1"/>
            <a:r>
              <a:rPr lang="en-US" altLang="en-US"/>
              <a:t>Idea</a:t>
            </a:r>
          </a:p>
          <a:p>
            <a:pPr lvl="2" eaLnBrk="1" hangingPunct="1"/>
            <a:r>
              <a:rPr lang="en-US" altLang="en-US"/>
              <a:t>Business Plan</a:t>
            </a:r>
          </a:p>
          <a:p>
            <a:pPr lvl="2" eaLnBrk="1" hangingPunct="1"/>
            <a:r>
              <a:rPr lang="en-US" altLang="en-US"/>
              <a:t>Domain Expertise</a:t>
            </a:r>
          </a:p>
          <a:p>
            <a:pPr lvl="2" eaLnBrk="1" hangingPunct="1"/>
            <a:r>
              <a:rPr lang="en-US" altLang="en-US"/>
              <a:t>Commitment and Risk</a:t>
            </a:r>
          </a:p>
          <a:p>
            <a:pPr lvl="2" eaLnBrk="1" hangingPunct="1"/>
            <a:r>
              <a:rPr lang="en-US" altLang="en-US"/>
              <a:t>Responsibilities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D524071-598C-6B58-678A-AAC4398A5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Demmler Founder Pie Chart – Example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37F4F32-9E63-1C3E-57A7-1340C6FE2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1722438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AutoNum type="arabicParenBoth"/>
            </a:pPr>
            <a:r>
              <a:rPr lang="en-US" altLang="en-US"/>
              <a:t>Inventor – leader in domain</a:t>
            </a:r>
          </a:p>
          <a:p>
            <a:pPr marL="495300" indent="-495300" eaLnBrk="1" hangingPunct="1">
              <a:buFont typeface="Wingdings" pitchFamily="2" charset="2"/>
              <a:buAutoNum type="arabicParenBoth"/>
            </a:pPr>
            <a:r>
              <a:rPr lang="en-US" altLang="en-US"/>
              <a:t>“Business guy” – business and industry knowledge</a:t>
            </a:r>
          </a:p>
          <a:p>
            <a:pPr marL="495300" indent="-495300" eaLnBrk="1" hangingPunct="1">
              <a:buFont typeface="Wingdings" pitchFamily="2" charset="2"/>
              <a:buAutoNum type="arabicParenBoth"/>
            </a:pPr>
            <a:r>
              <a:rPr lang="en-US" altLang="en-US"/>
              <a:t>Technology – Inventor’s right-hand man</a:t>
            </a:r>
          </a:p>
          <a:p>
            <a:pPr marL="495300" indent="-495300" eaLnBrk="1" hangingPunct="1">
              <a:buFont typeface="Wingdings" pitchFamily="2" charset="2"/>
              <a:buAutoNum type="arabicParenBoth"/>
            </a:pPr>
            <a:r>
              <a:rPr lang="en-US" altLang="en-US"/>
              <a:t>Research team member – no future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383B3D0-D59F-A676-E41A-FCDB0BA2A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Demmler Founder Pie Chart (Example)</a:t>
            </a:r>
          </a:p>
        </p:txBody>
      </p:sp>
      <p:graphicFrame>
        <p:nvGraphicFramePr>
          <p:cNvPr id="324810" name="Group 202">
            <a:extLst>
              <a:ext uri="{FF2B5EF4-FFF2-40B4-BE49-F238E27FC236}">
                <a16:creationId xmlns:a16="http://schemas.microsoft.com/office/drawing/2014/main" id="{D4E6B1EB-2284-0CB1-739C-5E11259A7CA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2971800"/>
          <a:ext cx="7924800" cy="2060575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115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Idea</a:t>
                      </a:r>
                    </a:p>
                  </a:txBody>
                  <a:tcPr marT="44312" marB="443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7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Business Plan</a:t>
                      </a:r>
                    </a:p>
                  </a:txBody>
                  <a:tcPr marT="44312" marB="443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8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5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Domain Expertise</a:t>
                      </a:r>
                    </a:p>
                  </a:txBody>
                  <a:tcPr marT="44312" marB="443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5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4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4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Commitment &amp; Risk</a:t>
                      </a:r>
                    </a:p>
                  </a:txBody>
                  <a:tcPr marT="44312" marB="443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7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7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5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Responsibilities Going Forward</a:t>
                      </a:r>
                    </a:p>
                  </a:txBody>
                  <a:tcPr marT="44312" marB="443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312" marB="44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55" name="Text Box 141">
            <a:extLst>
              <a:ext uri="{FF2B5EF4-FFF2-40B4-BE49-F238E27FC236}">
                <a16:creationId xmlns:a16="http://schemas.microsoft.com/office/drawing/2014/main" id="{8C604985-CE93-AFAC-EBB3-EC2A6CEB78EE}"/>
              </a:ext>
            </a:extLst>
          </p:cNvPr>
          <p:cNvSpPr txBox="1">
            <a:spLocks noChangeArrowheads="1"/>
          </p:cNvSpPr>
          <p:nvPr/>
        </p:nvSpPr>
        <p:spPr bwMode="auto">
          <a:xfrm rot="-3370217">
            <a:off x="3975894" y="2255044"/>
            <a:ext cx="120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Weight</a:t>
            </a:r>
          </a:p>
        </p:txBody>
      </p:sp>
      <p:sp>
        <p:nvSpPr>
          <p:cNvPr id="43056" name="Line 142">
            <a:extLst>
              <a:ext uri="{FF2B5EF4-FFF2-40B4-BE49-F238E27FC236}">
                <a16:creationId xmlns:a16="http://schemas.microsoft.com/office/drawing/2014/main" id="{64A6FA94-8430-FD84-7C83-2756C872F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7450" y="1957388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Line 143">
            <a:extLst>
              <a:ext uri="{FF2B5EF4-FFF2-40B4-BE49-F238E27FC236}">
                <a16:creationId xmlns:a16="http://schemas.microsoft.com/office/drawing/2014/main" id="{8BD14BE5-C376-9C73-7C4F-E88709A9FD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1947863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Line 144">
            <a:extLst>
              <a:ext uri="{FF2B5EF4-FFF2-40B4-BE49-F238E27FC236}">
                <a16:creationId xmlns:a16="http://schemas.microsoft.com/office/drawing/2014/main" id="{0B63F3E5-A2B5-03F9-DBBB-2F42799EE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1960563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9" name="Line 145">
            <a:extLst>
              <a:ext uri="{FF2B5EF4-FFF2-40B4-BE49-F238E27FC236}">
                <a16:creationId xmlns:a16="http://schemas.microsoft.com/office/drawing/2014/main" id="{656AC3EF-B1D5-82F6-69B2-3E8808F11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1951038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0" name="Line 146">
            <a:extLst>
              <a:ext uri="{FF2B5EF4-FFF2-40B4-BE49-F238E27FC236}">
                <a16:creationId xmlns:a16="http://schemas.microsoft.com/office/drawing/2014/main" id="{6C62D4A2-68CE-471E-D834-6A25C3006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1951038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Text Box 168">
            <a:extLst>
              <a:ext uri="{FF2B5EF4-FFF2-40B4-BE49-F238E27FC236}">
                <a16:creationId xmlns:a16="http://schemas.microsoft.com/office/drawing/2014/main" id="{50B14529-75CE-21D6-75DC-C7FE66897BC0}"/>
              </a:ext>
            </a:extLst>
          </p:cNvPr>
          <p:cNvSpPr txBox="1">
            <a:spLocks noChangeArrowheads="1"/>
          </p:cNvSpPr>
          <p:nvPr/>
        </p:nvSpPr>
        <p:spPr bwMode="auto">
          <a:xfrm rot="-3208638">
            <a:off x="4706938" y="2105025"/>
            <a:ext cx="167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1</a:t>
            </a:r>
          </a:p>
        </p:txBody>
      </p:sp>
      <p:sp>
        <p:nvSpPr>
          <p:cNvPr id="43062" name="Text Box 169">
            <a:extLst>
              <a:ext uri="{FF2B5EF4-FFF2-40B4-BE49-F238E27FC236}">
                <a16:creationId xmlns:a16="http://schemas.microsoft.com/office/drawing/2014/main" id="{A1584BC3-F191-F33C-7B3A-1B8C2878B69F}"/>
              </a:ext>
            </a:extLst>
          </p:cNvPr>
          <p:cNvSpPr txBox="1">
            <a:spLocks noChangeArrowheads="1"/>
          </p:cNvSpPr>
          <p:nvPr/>
        </p:nvSpPr>
        <p:spPr bwMode="auto">
          <a:xfrm rot="-3184755">
            <a:off x="5697538" y="2106612"/>
            <a:ext cx="158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2</a:t>
            </a:r>
          </a:p>
        </p:txBody>
      </p:sp>
      <p:sp>
        <p:nvSpPr>
          <p:cNvPr id="43063" name="Text Box 170">
            <a:extLst>
              <a:ext uri="{FF2B5EF4-FFF2-40B4-BE49-F238E27FC236}">
                <a16:creationId xmlns:a16="http://schemas.microsoft.com/office/drawing/2014/main" id="{CAD30835-5BBF-9682-B269-576C7C73BCCF}"/>
              </a:ext>
            </a:extLst>
          </p:cNvPr>
          <p:cNvSpPr txBox="1">
            <a:spLocks noChangeArrowheads="1"/>
          </p:cNvSpPr>
          <p:nvPr/>
        </p:nvSpPr>
        <p:spPr bwMode="auto">
          <a:xfrm rot="-3208931">
            <a:off x="6637338" y="2133600"/>
            <a:ext cx="1506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3</a:t>
            </a:r>
          </a:p>
        </p:txBody>
      </p:sp>
      <p:sp>
        <p:nvSpPr>
          <p:cNvPr id="43064" name="Text Box 171">
            <a:extLst>
              <a:ext uri="{FF2B5EF4-FFF2-40B4-BE49-F238E27FC236}">
                <a16:creationId xmlns:a16="http://schemas.microsoft.com/office/drawing/2014/main" id="{D776E662-AEA1-A56D-CCB0-48F6FA0D5A4A}"/>
              </a:ext>
            </a:extLst>
          </p:cNvPr>
          <p:cNvSpPr txBox="1">
            <a:spLocks noChangeArrowheads="1"/>
          </p:cNvSpPr>
          <p:nvPr/>
        </p:nvSpPr>
        <p:spPr bwMode="auto">
          <a:xfrm rot="-3232778">
            <a:off x="7581107" y="2118518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4</a:t>
            </a:r>
          </a:p>
        </p:txBody>
      </p:sp>
      <p:sp>
        <p:nvSpPr>
          <p:cNvPr id="43065" name="Line 172">
            <a:extLst>
              <a:ext uri="{FF2B5EF4-FFF2-40B4-BE49-F238E27FC236}">
                <a16:creationId xmlns:a16="http://schemas.microsoft.com/office/drawing/2014/main" id="{B45EDCFA-B6F2-34C3-1926-6CCC72227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0" y="19050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Text Box 141">
            <a:extLst>
              <a:ext uri="{FF2B5EF4-FFF2-40B4-BE49-F238E27FC236}">
                <a16:creationId xmlns:a16="http://schemas.microsoft.com/office/drawing/2014/main" id="{5EA76C7B-4961-57AA-29A2-3388090466A5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5128419" y="2334419"/>
            <a:ext cx="1203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Inventor</a:t>
            </a:r>
          </a:p>
        </p:txBody>
      </p:sp>
      <p:sp>
        <p:nvSpPr>
          <p:cNvPr id="43067" name="Text Box 141">
            <a:extLst>
              <a:ext uri="{FF2B5EF4-FFF2-40B4-BE49-F238E27FC236}">
                <a16:creationId xmlns:a16="http://schemas.microsoft.com/office/drawing/2014/main" id="{CBC795FA-7B1F-78FB-341E-F82E908A67F9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6184106" y="2262982"/>
            <a:ext cx="1203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Business Guy</a:t>
            </a:r>
          </a:p>
        </p:txBody>
      </p:sp>
      <p:sp>
        <p:nvSpPr>
          <p:cNvPr id="43068" name="Text Box 141">
            <a:extLst>
              <a:ext uri="{FF2B5EF4-FFF2-40B4-BE49-F238E27FC236}">
                <a16:creationId xmlns:a16="http://schemas.microsoft.com/office/drawing/2014/main" id="{48A39321-06B5-951A-7940-BA5C45DD2580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7044531" y="2340770"/>
            <a:ext cx="1203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Technologist</a:t>
            </a:r>
          </a:p>
        </p:txBody>
      </p:sp>
      <p:sp>
        <p:nvSpPr>
          <p:cNvPr id="43069" name="Text Box 141">
            <a:extLst>
              <a:ext uri="{FF2B5EF4-FFF2-40B4-BE49-F238E27FC236}">
                <a16:creationId xmlns:a16="http://schemas.microsoft.com/office/drawing/2014/main" id="{49BAFAB8-B6F7-B7E6-435E-983BEEA6409D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7968456" y="2299495"/>
            <a:ext cx="1203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Researcher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247D16B-173A-ED91-0608-AE96E9609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Demmler Founder Pie Chart (Example)</a:t>
            </a:r>
          </a:p>
        </p:txBody>
      </p:sp>
      <p:graphicFrame>
        <p:nvGraphicFramePr>
          <p:cNvPr id="334190" name="Group 366">
            <a:extLst>
              <a:ext uri="{FF2B5EF4-FFF2-40B4-BE49-F238E27FC236}">
                <a16:creationId xmlns:a16="http://schemas.microsoft.com/office/drawing/2014/main" id="{09D20934-E642-A8E5-0AC2-99488B1D804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" y="2971800"/>
          <a:ext cx="8153400" cy="3282951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Idea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70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21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21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Business Plan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16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Domain Expertise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Commitment &amp; Risk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49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Responsibilities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36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57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Total Points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106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142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53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20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321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% of Total</a:t>
                      </a:r>
                    </a:p>
                  </a:txBody>
                  <a:tcPr marT="44442" marB="44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33.0%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44.2%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16.5%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6.2%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1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1pPr>
                      <a:lvl2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8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45000"/>
                        <a:buFont typeface="Wingdings" pitchFamily="2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  <a:ea typeface="Osaka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100.0%</a:t>
                      </a:r>
                    </a:p>
                  </a:txBody>
                  <a:tcPr marT="44442" marB="44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107" name="Line 51">
            <a:extLst>
              <a:ext uri="{FF2B5EF4-FFF2-40B4-BE49-F238E27FC236}">
                <a16:creationId xmlns:a16="http://schemas.microsoft.com/office/drawing/2014/main" id="{62C95858-8E63-E9D4-FF47-B79FB848FA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1947863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8" name="Line 52">
            <a:extLst>
              <a:ext uri="{FF2B5EF4-FFF2-40B4-BE49-F238E27FC236}">
                <a16:creationId xmlns:a16="http://schemas.microsoft.com/office/drawing/2014/main" id="{7EA8CE1E-D830-2273-3275-4D0B2812E5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1960563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9" name="Line 53">
            <a:extLst>
              <a:ext uri="{FF2B5EF4-FFF2-40B4-BE49-F238E27FC236}">
                <a16:creationId xmlns:a16="http://schemas.microsoft.com/office/drawing/2014/main" id="{0F212EFC-8928-A0AE-6E68-6FCA8623FA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1951038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0" name="Line 54">
            <a:extLst>
              <a:ext uri="{FF2B5EF4-FFF2-40B4-BE49-F238E27FC236}">
                <a16:creationId xmlns:a16="http://schemas.microsoft.com/office/drawing/2014/main" id="{5203B30D-CF25-0E5B-9F28-D708CBD84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1951038"/>
            <a:ext cx="762000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1" name="Text Box 55">
            <a:extLst>
              <a:ext uri="{FF2B5EF4-FFF2-40B4-BE49-F238E27FC236}">
                <a16:creationId xmlns:a16="http://schemas.microsoft.com/office/drawing/2014/main" id="{C3941D65-4E94-D4A5-73E2-8DF139C94465}"/>
              </a:ext>
            </a:extLst>
          </p:cNvPr>
          <p:cNvSpPr txBox="1">
            <a:spLocks noChangeArrowheads="1"/>
          </p:cNvSpPr>
          <p:nvPr/>
        </p:nvSpPr>
        <p:spPr bwMode="auto">
          <a:xfrm rot="-3208638">
            <a:off x="4705350" y="2151063"/>
            <a:ext cx="167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2</a:t>
            </a:r>
          </a:p>
        </p:txBody>
      </p:sp>
      <p:sp>
        <p:nvSpPr>
          <p:cNvPr id="44112" name="Text Box 56">
            <a:extLst>
              <a:ext uri="{FF2B5EF4-FFF2-40B4-BE49-F238E27FC236}">
                <a16:creationId xmlns:a16="http://schemas.microsoft.com/office/drawing/2014/main" id="{61ABB3B5-D910-80E2-E8D7-6762BEE85836}"/>
              </a:ext>
            </a:extLst>
          </p:cNvPr>
          <p:cNvSpPr txBox="1">
            <a:spLocks noChangeArrowheads="1"/>
          </p:cNvSpPr>
          <p:nvPr/>
        </p:nvSpPr>
        <p:spPr bwMode="auto">
          <a:xfrm rot="-3272270">
            <a:off x="5688013" y="2111375"/>
            <a:ext cx="158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3</a:t>
            </a:r>
          </a:p>
        </p:txBody>
      </p:sp>
      <p:sp>
        <p:nvSpPr>
          <p:cNvPr id="44113" name="Text Box 57">
            <a:extLst>
              <a:ext uri="{FF2B5EF4-FFF2-40B4-BE49-F238E27FC236}">
                <a16:creationId xmlns:a16="http://schemas.microsoft.com/office/drawing/2014/main" id="{37C27F4C-0D2F-1CEC-CFCB-324232FD0F7E}"/>
              </a:ext>
            </a:extLst>
          </p:cNvPr>
          <p:cNvSpPr txBox="1">
            <a:spLocks noChangeArrowheads="1"/>
          </p:cNvSpPr>
          <p:nvPr/>
        </p:nvSpPr>
        <p:spPr bwMode="auto">
          <a:xfrm rot="-3208931">
            <a:off x="6573838" y="2138362"/>
            <a:ext cx="1506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4</a:t>
            </a:r>
          </a:p>
        </p:txBody>
      </p:sp>
      <p:sp>
        <p:nvSpPr>
          <p:cNvPr id="44114" name="Text Box 331">
            <a:extLst>
              <a:ext uri="{FF2B5EF4-FFF2-40B4-BE49-F238E27FC236}">
                <a16:creationId xmlns:a16="http://schemas.microsoft.com/office/drawing/2014/main" id="{99B7D363-024E-F412-60B1-4573B76F8114}"/>
              </a:ext>
            </a:extLst>
          </p:cNvPr>
          <p:cNvSpPr txBox="1">
            <a:spLocks noChangeArrowheads="1"/>
          </p:cNvSpPr>
          <p:nvPr/>
        </p:nvSpPr>
        <p:spPr bwMode="auto">
          <a:xfrm rot="-3208638">
            <a:off x="3840163" y="2103437"/>
            <a:ext cx="167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Founder 1</a:t>
            </a:r>
          </a:p>
        </p:txBody>
      </p:sp>
      <p:sp>
        <p:nvSpPr>
          <p:cNvPr id="44115" name="Line 367">
            <a:extLst>
              <a:ext uri="{FF2B5EF4-FFF2-40B4-BE49-F238E27FC236}">
                <a16:creationId xmlns:a16="http://schemas.microsoft.com/office/drawing/2014/main" id="{2E416A7E-45D9-1C26-A26E-68B459048C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1905000"/>
            <a:ext cx="762000" cy="103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6" name="Text Box 141">
            <a:extLst>
              <a:ext uri="{FF2B5EF4-FFF2-40B4-BE49-F238E27FC236}">
                <a16:creationId xmlns:a16="http://schemas.microsoft.com/office/drawing/2014/main" id="{4B2629E9-3312-F562-89BD-DFCA1037F2B6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4318000" y="2216150"/>
            <a:ext cx="1203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Inventor</a:t>
            </a:r>
          </a:p>
        </p:txBody>
      </p:sp>
      <p:sp>
        <p:nvSpPr>
          <p:cNvPr id="44117" name="Text Box 141">
            <a:extLst>
              <a:ext uri="{FF2B5EF4-FFF2-40B4-BE49-F238E27FC236}">
                <a16:creationId xmlns:a16="http://schemas.microsoft.com/office/drawing/2014/main" id="{2ADFD2FA-68D7-C7C2-4612-A405239A69EF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5241925" y="2216150"/>
            <a:ext cx="1203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Business Guy</a:t>
            </a:r>
          </a:p>
        </p:txBody>
      </p:sp>
      <p:sp>
        <p:nvSpPr>
          <p:cNvPr id="44118" name="Text Box 141">
            <a:extLst>
              <a:ext uri="{FF2B5EF4-FFF2-40B4-BE49-F238E27FC236}">
                <a16:creationId xmlns:a16="http://schemas.microsoft.com/office/drawing/2014/main" id="{BD88D98D-7AD4-8224-6FD6-FEA7FE62E210}"/>
              </a:ext>
            </a:extLst>
          </p:cNvPr>
          <p:cNvSpPr txBox="1">
            <a:spLocks noChangeArrowheads="1"/>
          </p:cNvSpPr>
          <p:nvPr/>
        </p:nvSpPr>
        <p:spPr bwMode="auto">
          <a:xfrm rot="-3323174">
            <a:off x="6120606" y="2272507"/>
            <a:ext cx="1203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Technologist</a:t>
            </a:r>
          </a:p>
        </p:txBody>
      </p:sp>
      <p:sp>
        <p:nvSpPr>
          <p:cNvPr id="44119" name="Text Box 141">
            <a:extLst>
              <a:ext uri="{FF2B5EF4-FFF2-40B4-BE49-F238E27FC236}">
                <a16:creationId xmlns:a16="http://schemas.microsoft.com/office/drawing/2014/main" id="{77E695B3-A91C-26F1-8226-E1AE78B084F6}"/>
              </a:ext>
            </a:extLst>
          </p:cNvPr>
          <p:cNvSpPr txBox="1">
            <a:spLocks noChangeArrowheads="1"/>
          </p:cNvSpPr>
          <p:nvPr/>
        </p:nvSpPr>
        <p:spPr bwMode="auto">
          <a:xfrm rot="-3271517">
            <a:off x="6985794" y="2289969"/>
            <a:ext cx="1203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8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45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Researcher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092FFA4-62AE-4448-6999-BA1CDBEEF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38225"/>
            <a:ext cx="8077200" cy="476250"/>
          </a:xfrm>
        </p:spPr>
        <p:txBody>
          <a:bodyPr/>
          <a:lstStyle/>
          <a:p>
            <a:pPr eaLnBrk="1" hangingPunct="1"/>
            <a:r>
              <a:rPr lang="en-US" altLang="en-US"/>
              <a:t>Founder Equity Arrangements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69190BC-95C3-F046-A9F8-5A091AF6F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031325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Vesting Arrangements</a:t>
            </a:r>
          </a:p>
          <a:p>
            <a:pPr lvl="2" eaLnBrk="1" hangingPunct="1"/>
            <a:r>
              <a:rPr lang="en-US" altLang="en-US" sz="1800" dirty="0"/>
              <a:t>Amount of vested stock</a:t>
            </a:r>
          </a:p>
          <a:p>
            <a:pPr lvl="2" eaLnBrk="1" hangingPunct="1"/>
            <a:r>
              <a:rPr lang="en-US" altLang="en-US" sz="1800" dirty="0"/>
              <a:t>Length of time of vesting</a:t>
            </a:r>
          </a:p>
          <a:p>
            <a:pPr lvl="2" eaLnBrk="1" hangingPunct="1"/>
            <a:r>
              <a:rPr lang="en-US" altLang="en-US" sz="1800" dirty="0"/>
              <a:t>Buy-back arrangements</a:t>
            </a:r>
          </a:p>
          <a:p>
            <a:pPr lvl="2" eaLnBrk="1" hangingPunct="1"/>
            <a:r>
              <a:rPr lang="en-US" altLang="en-US" sz="1800" dirty="0"/>
              <a:t>Effect of termination and/or sale of </a:t>
            </a:r>
            <a:r>
              <a:rPr lang="en-US" altLang="en-US" sz="1800" dirty="0" smtClean="0"/>
              <a:t>company</a:t>
            </a:r>
          </a:p>
          <a:p>
            <a:pPr lvl="1" eaLnBrk="1" hangingPunct="1"/>
            <a:r>
              <a:rPr lang="en-US" altLang="en-US" sz="2000" dirty="0" smtClean="0"/>
              <a:t>Consider impact of Seed/Venture Financing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26BDE47-2CE1-F1E1-E60C-F3C3257C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38225"/>
            <a:ext cx="8077200" cy="476250"/>
          </a:xfrm>
        </p:spPr>
        <p:txBody>
          <a:bodyPr/>
          <a:lstStyle/>
          <a:p>
            <a:pPr eaLnBrk="1" hangingPunct="1"/>
            <a:r>
              <a:rPr lang="en-US" altLang="en-US"/>
              <a:t>Operational Considerations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D842CB1-3A64-0683-A3FA-0E26BFF77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783013"/>
          </a:xfrm>
        </p:spPr>
        <p:txBody>
          <a:bodyPr/>
          <a:lstStyle/>
          <a:p>
            <a:pPr lvl="1" eaLnBrk="1" hangingPunct="1"/>
            <a:r>
              <a:rPr lang="en-US" altLang="en-US" sz="2000"/>
              <a:t>Decision-Making/Management</a:t>
            </a:r>
          </a:p>
          <a:p>
            <a:pPr lvl="2" eaLnBrk="1" hangingPunct="1"/>
            <a:r>
              <a:rPr lang="en-US" altLang="en-US" sz="1800"/>
              <a:t>Directors/Managers</a:t>
            </a:r>
          </a:p>
          <a:p>
            <a:pPr lvl="3" eaLnBrk="1" hangingPunct="1"/>
            <a:r>
              <a:rPr lang="en-US" altLang="en-US" sz="1400"/>
              <a:t>Right to appoint</a:t>
            </a:r>
          </a:p>
          <a:p>
            <a:pPr lvl="2" eaLnBrk="1" hangingPunct="1"/>
            <a:r>
              <a:rPr lang="en-US" altLang="en-US" sz="2000"/>
              <a:t>Officers</a:t>
            </a:r>
          </a:p>
          <a:p>
            <a:pPr lvl="1" eaLnBrk="1" hangingPunct="1"/>
            <a:r>
              <a:rPr lang="en-US" altLang="en-US" sz="2200"/>
              <a:t>Majority v. super-majority decision-making</a:t>
            </a:r>
          </a:p>
          <a:p>
            <a:pPr lvl="2" eaLnBrk="1" hangingPunct="1"/>
            <a:r>
              <a:rPr lang="en-US" altLang="en-US" sz="2000"/>
              <a:t>Board</a:t>
            </a:r>
          </a:p>
          <a:p>
            <a:pPr lvl="2" eaLnBrk="1" hangingPunct="1"/>
            <a:r>
              <a:rPr lang="en-US" altLang="en-US" sz="2000"/>
              <a:t>Member/Shareholder</a:t>
            </a:r>
          </a:p>
          <a:p>
            <a:pPr lvl="1" eaLnBrk="1" hangingPunct="1"/>
            <a:r>
              <a:rPr lang="en-US" altLang="en-US" sz="2000"/>
              <a:t>Restrictions on Transfer</a:t>
            </a:r>
          </a:p>
          <a:p>
            <a:pPr lvl="2" eaLnBrk="1" hangingPunct="1"/>
            <a:r>
              <a:rPr lang="en-US" altLang="en-US" sz="1800"/>
              <a:t>Absolute prohibition or Company consent</a:t>
            </a:r>
          </a:p>
          <a:p>
            <a:pPr lvl="2" eaLnBrk="1" hangingPunct="1"/>
            <a:r>
              <a:rPr lang="en-US" altLang="en-US" sz="1800"/>
              <a:t>Rights of first refusal</a:t>
            </a:r>
          </a:p>
          <a:p>
            <a:pPr lvl="1"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775A0C2-E8BF-B89D-36E6-1EDAC646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Corporate Structure v. LLC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0EC47D-EDFA-B0EB-78EB-9FA5A1638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8120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Shareholders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6A0B5-5A17-7458-5EB5-7A0749192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Corporation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C87DB-79F4-6BEF-C3BE-1C8ACCCDC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312420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Limited Liability Company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16BE3-50F4-5459-EE43-B1D8C2DCF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198120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Members</a:t>
            </a:r>
          </a:p>
        </p:txBody>
      </p:sp>
      <p:cxnSp>
        <p:nvCxnSpPr>
          <p:cNvPr id="10247" name="Straight Connector 15">
            <a:extLst>
              <a:ext uri="{FF2B5EF4-FFF2-40B4-BE49-F238E27FC236}">
                <a16:creationId xmlns:a16="http://schemas.microsoft.com/office/drawing/2014/main" id="{6744FEEC-6FDE-E8F7-7781-1AB58C1CE205}"/>
              </a:ext>
            </a:extLst>
          </p:cNvPr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62200" y="281940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Straight Connector 17">
            <a:extLst>
              <a:ext uri="{FF2B5EF4-FFF2-40B4-BE49-F238E27FC236}">
                <a16:creationId xmlns:a16="http://schemas.microsoft.com/office/drawing/2014/main" id="{C03F0E32-5674-BF6A-3DF7-97BA9A490E0F}"/>
              </a:ext>
            </a:extLst>
          </p:cNvPr>
          <p:cNvCxnSpPr>
            <a:cxnSpLocks noChangeShapeType="1"/>
            <a:stCxn id="14" idx="2"/>
            <a:endCxn id="13" idx="0"/>
          </p:cNvCxnSpPr>
          <p:nvPr/>
        </p:nvCxnSpPr>
        <p:spPr bwMode="auto">
          <a:xfrm>
            <a:off x="6115050" y="281940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CD38D-8F7B-CB9D-1AC2-E0FB32733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67200"/>
            <a:ext cx="1524000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Shareholder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2D211-4CEB-0221-2075-3524037B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72000"/>
            <a:ext cx="2943225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Managed by Managers or Members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F88CB-1794-1C30-B1DE-1D1F00ED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1524000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Shareholder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F3EAC3-4346-94F2-E582-7238C20C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562475"/>
            <a:ext cx="2362200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Managed by Directors/Officers</a:t>
            </a:r>
          </a:p>
        </p:txBody>
      </p:sp>
      <p:cxnSp>
        <p:nvCxnSpPr>
          <p:cNvPr id="10253" name="Straight Arrow Connector 23">
            <a:extLst>
              <a:ext uri="{FF2B5EF4-FFF2-40B4-BE49-F238E27FC236}">
                <a16:creationId xmlns:a16="http://schemas.microsoft.com/office/drawing/2014/main" id="{A6A0A6D4-23C7-AD2F-A706-DD8C007F1734}"/>
              </a:ext>
            </a:extLst>
          </p:cNvPr>
          <p:cNvCxnSpPr>
            <a:cxnSpLocks noChangeShapeType="1"/>
            <a:stCxn id="12" idx="2"/>
          </p:cNvCxnSpPr>
          <p:nvPr/>
        </p:nvCxnSpPr>
        <p:spPr bwMode="auto">
          <a:xfrm>
            <a:off x="2362200" y="3962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Straight Arrow Connector 25">
            <a:extLst>
              <a:ext uri="{FF2B5EF4-FFF2-40B4-BE49-F238E27FC236}">
                <a16:creationId xmlns:a16="http://schemas.microsoft.com/office/drawing/2014/main" id="{FE2C2052-1A17-9C54-97DA-560D20BFC0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5050" y="3962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AB78719-92BE-02AE-64FD-63CEB7E5F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2038"/>
            <a:ext cx="8077200" cy="860425"/>
          </a:xfrm>
        </p:spPr>
        <p:txBody>
          <a:bodyPr/>
          <a:lstStyle/>
          <a:p>
            <a:pPr eaLnBrk="1" hangingPunct="1"/>
            <a:r>
              <a:rPr lang="en-US" altLang="en-US"/>
              <a:t>Employment/Consulting Arrangements – Similar to Founders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278722F-A659-3703-247A-A5F8843B4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3986213"/>
          </a:xfrm>
        </p:spPr>
        <p:txBody>
          <a:bodyPr/>
          <a:lstStyle/>
          <a:p>
            <a:pPr lvl="1" eaLnBrk="1" hangingPunct="1"/>
            <a:r>
              <a:rPr lang="en-US" altLang="en-US"/>
              <a:t>Term/severance</a:t>
            </a:r>
          </a:p>
          <a:p>
            <a:pPr lvl="1" eaLnBrk="1" hangingPunct="1"/>
            <a:r>
              <a:rPr lang="en-US" altLang="en-US"/>
              <a:t>“At-will”</a:t>
            </a:r>
          </a:p>
          <a:p>
            <a:pPr lvl="1" eaLnBrk="1" hangingPunct="1"/>
            <a:r>
              <a:rPr lang="en-US" altLang="en-US"/>
              <a:t>Intellectual Property Assignments—critical</a:t>
            </a:r>
          </a:p>
          <a:p>
            <a:pPr lvl="1" eaLnBrk="1" hangingPunct="1"/>
            <a:r>
              <a:rPr lang="en-US" altLang="en-US"/>
              <a:t>Restrictive Covenants</a:t>
            </a:r>
          </a:p>
          <a:p>
            <a:pPr lvl="2" eaLnBrk="1" hangingPunct="1"/>
            <a:r>
              <a:rPr lang="en-US" altLang="en-US"/>
              <a:t>Confidentiality – no limitation</a:t>
            </a:r>
          </a:p>
          <a:p>
            <a:pPr lvl="2" eaLnBrk="1" hangingPunct="1"/>
            <a:r>
              <a:rPr lang="en-US" altLang="en-US"/>
              <a:t>Non-compete [Difficult to enforce with consultants]</a:t>
            </a:r>
          </a:p>
          <a:p>
            <a:pPr lvl="2" eaLnBrk="1" hangingPunct="1"/>
            <a:r>
              <a:rPr lang="en-US" altLang="en-US"/>
              <a:t>Non-solicit (employees and customers)</a:t>
            </a:r>
          </a:p>
          <a:p>
            <a:pPr lvl="1" eaLnBrk="1" hangingPunct="1"/>
            <a:r>
              <a:rPr lang="en-US" altLang="en-US"/>
              <a:t>Term and geographic limitations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FB39C69-7B8C-D7C8-F06C-4FD9E4F4A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Employee Equity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E51EC0-F729-92BD-9042-43AF2CC6C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5105400"/>
          </a:xfrm>
        </p:spPr>
        <p:txBody>
          <a:bodyPr/>
          <a:lstStyle/>
          <a:p>
            <a:pPr lvl="1" eaLnBrk="1" hangingPunct="1"/>
            <a:r>
              <a:rPr lang="en-US" altLang="en-US"/>
              <a:t>Types of Equity</a:t>
            </a:r>
          </a:p>
          <a:p>
            <a:pPr lvl="2" eaLnBrk="1" hangingPunct="1"/>
            <a:r>
              <a:rPr lang="en-US" altLang="en-US"/>
              <a:t>Restricted equity </a:t>
            </a:r>
            <a:r>
              <a:rPr lang="en-US" altLang="en-US" sz="2000"/>
              <a:t>(corporations; LLC’s)</a:t>
            </a:r>
          </a:p>
          <a:p>
            <a:pPr lvl="2" eaLnBrk="1" hangingPunct="1"/>
            <a:r>
              <a:rPr lang="en-US" altLang="en-US"/>
              <a:t>Options </a:t>
            </a:r>
          </a:p>
          <a:p>
            <a:pPr lvl="2" eaLnBrk="1" hangingPunct="1"/>
            <a:r>
              <a:rPr lang="en-US" altLang="en-US"/>
              <a:t>Qualified Options </a:t>
            </a:r>
            <a:r>
              <a:rPr lang="en-US" altLang="en-US" sz="2000"/>
              <a:t>(corporations only)</a:t>
            </a:r>
          </a:p>
          <a:p>
            <a:pPr lvl="2" eaLnBrk="1" hangingPunct="1"/>
            <a:r>
              <a:rPr lang="en-US" altLang="en-US"/>
              <a:t>Non-Qualified Options (corporations; LLC’s)</a:t>
            </a:r>
          </a:p>
          <a:p>
            <a:pPr lvl="2" eaLnBrk="1" hangingPunct="1"/>
            <a:r>
              <a:rPr lang="en-US" altLang="en-US"/>
              <a:t>Profits Interests </a:t>
            </a:r>
            <a:r>
              <a:rPr lang="en-US" altLang="en-US" sz="2000"/>
              <a:t>(LLC’s)</a:t>
            </a:r>
          </a:p>
          <a:p>
            <a:pPr lvl="2" eaLnBrk="1" hangingPunct="1"/>
            <a:r>
              <a:rPr lang="en-US" altLang="en-US"/>
              <a:t>Phantom Equity (corporations; LLC’s)</a:t>
            </a:r>
          </a:p>
          <a:p>
            <a:pPr lvl="3" eaLnBrk="1" hangingPunct="1">
              <a:buFont typeface="Wingdings" pitchFamily="2" charset="2"/>
              <a:buNone/>
            </a:pPr>
            <a:endParaRPr lang="en-US" altLang="en-US"/>
          </a:p>
          <a:p>
            <a:pPr lvl="3" eaLnBrk="1" hangingPunct="1"/>
            <a:endParaRPr lang="en-US" altLang="en-US"/>
          </a:p>
          <a:p>
            <a:pPr lvl="3" eaLnBrk="1" hangingPunct="1"/>
            <a:endParaRPr lang="en-US" altLang="en-US"/>
          </a:p>
          <a:p>
            <a:pPr lvl="3" eaLnBrk="1" hangingPunct="1"/>
            <a:endParaRPr lang="en-US" altLang="en-US" sz="2400"/>
          </a:p>
          <a:p>
            <a:pPr lvl="3" eaLnBrk="1" hangingPunct="1">
              <a:buFont typeface="Wingdings" pitchFamily="2" charset="2"/>
              <a:buNone/>
            </a:pPr>
            <a:endParaRPr lang="en-US" altLang="en-US" sz="2400"/>
          </a:p>
        </p:txBody>
      </p:sp>
      <p:pic>
        <p:nvPicPr>
          <p:cNvPr id="48132" name="Picture 5" descr="C:\Users\lehmandj\AppData\Local\Microsoft\Windows\Temporary Internet Files\Content.IE5\NZMH0G1R\stock-options[1].jpg">
            <a:extLst>
              <a:ext uri="{FF2B5EF4-FFF2-40B4-BE49-F238E27FC236}">
                <a16:creationId xmlns:a16="http://schemas.microsoft.com/office/drawing/2014/main" id="{DAA4B584-FE4B-02AF-4366-595A8ECD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15031D8-4099-156C-B5AE-15552FF7B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Terms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17FB1CC-C7FA-53CC-D864-7C1006B2E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638425"/>
          </a:xfrm>
        </p:spPr>
        <p:txBody>
          <a:bodyPr/>
          <a:lstStyle/>
          <a:p>
            <a:pPr lvl="1" eaLnBrk="1" hangingPunct="1"/>
            <a:r>
              <a:rPr lang="en-US" altLang="en-US"/>
              <a:t>Vesting</a:t>
            </a:r>
          </a:p>
          <a:p>
            <a:pPr lvl="2" eaLnBrk="1" hangingPunct="1"/>
            <a:r>
              <a:rPr lang="en-US" altLang="en-US"/>
              <a:t>Time-Based</a:t>
            </a:r>
          </a:p>
          <a:p>
            <a:pPr lvl="2" eaLnBrk="1" hangingPunct="1"/>
            <a:r>
              <a:rPr lang="en-US" altLang="en-US"/>
              <a:t>Performance-Based</a:t>
            </a:r>
          </a:p>
          <a:p>
            <a:pPr lvl="1" eaLnBrk="1" hangingPunct="1"/>
            <a:r>
              <a:rPr lang="en-US" altLang="en-US"/>
              <a:t>Repurchase Right</a:t>
            </a:r>
          </a:p>
          <a:p>
            <a:pPr lvl="2" eaLnBrk="1" hangingPunct="1"/>
            <a:r>
              <a:rPr lang="en-US" altLang="en-US"/>
              <a:t>Vested</a:t>
            </a:r>
          </a:p>
          <a:p>
            <a:pPr lvl="2" eaLnBrk="1" hangingPunct="1"/>
            <a:r>
              <a:rPr lang="en-US" altLang="en-US"/>
              <a:t>Non-vested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073CCE8-B8A8-0B71-7A6E-3E57DFCE8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Amount of Employee Equity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E44778B-10E1-E536-FB99-BD20EDF03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1322388"/>
          </a:xfrm>
        </p:spPr>
        <p:txBody>
          <a:bodyPr/>
          <a:lstStyle/>
          <a:p>
            <a:pPr lvl="1" eaLnBrk="1" hangingPunct="1"/>
            <a:r>
              <a:rPr lang="en-US" altLang="en-US"/>
              <a:t>Amount necessary to attract and retain talent</a:t>
            </a:r>
          </a:p>
          <a:p>
            <a:pPr lvl="1" eaLnBrk="1" hangingPunct="1"/>
            <a:r>
              <a:rPr lang="en-US" altLang="en-US"/>
              <a:t>A huge option pool may work against you</a:t>
            </a:r>
          </a:p>
          <a:p>
            <a:pPr lvl="1" eaLnBrk="1" hangingPunct="1"/>
            <a:r>
              <a:rPr lang="en-US" altLang="en-US"/>
              <a:t>Don’t go too low in the employment pool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D433ADE-F2CB-3869-35C8-C81D2610F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Choice of Entity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E9C998-596F-1B96-D739-D6D82840C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847725"/>
          </a:xfrm>
        </p:spPr>
        <p:txBody>
          <a:bodyPr/>
          <a:lstStyle/>
          <a:p>
            <a:pPr eaLnBrk="1" hangingPunct="1"/>
            <a:r>
              <a:rPr lang="en-US" altLang="en-US"/>
              <a:t>There is no one answer for all companies </a:t>
            </a:r>
            <a:br>
              <a:rPr lang="en-US" altLang="en-US"/>
            </a:br>
            <a:r>
              <a:rPr lang="en-US" altLang="en-US"/>
              <a:t>“It depends…”</a:t>
            </a:r>
          </a:p>
        </p:txBody>
      </p:sp>
      <p:pic>
        <p:nvPicPr>
          <p:cNvPr id="11268" name="Picture 2" descr="C:\Users\lehmandj\AppData\Local\Microsoft\Windows\Temporary Internet Files\Content.IE5\MF1CS1SE\quiz[1].jpg">
            <a:extLst>
              <a:ext uri="{FF2B5EF4-FFF2-40B4-BE49-F238E27FC236}">
                <a16:creationId xmlns:a16="http://schemas.microsoft.com/office/drawing/2014/main" id="{D550F128-49DF-466C-540E-E895159F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32263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E47043-DD21-3E4E-DC48-3947BB6D4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Limited Liability – Only Expose the Wager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74BBD16-4E4F-F103-3474-C999C781A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1749425"/>
            <a:ext cx="8153400" cy="3867150"/>
          </a:xfrm>
        </p:spPr>
        <p:txBody>
          <a:bodyPr/>
          <a:lstStyle/>
          <a:p>
            <a:pPr lvl="1" eaLnBrk="1" hangingPunct="1"/>
            <a:r>
              <a:rPr lang="en-US" altLang="en-US"/>
              <a:t>Form of entity</a:t>
            </a:r>
          </a:p>
          <a:p>
            <a:pPr lvl="1" eaLnBrk="1" hangingPunct="1"/>
            <a:r>
              <a:rPr lang="en-US" altLang="en-US"/>
              <a:t>Importance of formalities-“piercing the corporate veil”</a:t>
            </a:r>
          </a:p>
          <a:p>
            <a:pPr lvl="1" eaLnBrk="1" hangingPunct="1"/>
            <a:r>
              <a:rPr lang="en-US" altLang="en-US"/>
              <a:t>Contractual limitations</a:t>
            </a:r>
          </a:p>
          <a:p>
            <a:pPr lvl="1" eaLnBrk="1" hangingPunct="1"/>
            <a:r>
              <a:rPr lang="en-US" altLang="en-US"/>
              <a:t>Insurance</a:t>
            </a:r>
          </a:p>
          <a:p>
            <a:pPr lvl="1" eaLnBrk="1" hangingPunct="1"/>
            <a:r>
              <a:rPr lang="en-US" altLang="en-US"/>
              <a:t>Hidden liabilities</a:t>
            </a:r>
          </a:p>
          <a:p>
            <a:pPr lvl="2" eaLnBrk="1" hangingPunct="1"/>
            <a:r>
              <a:rPr lang="en-US" altLang="en-US"/>
              <a:t>Unpaid wages and wage taxes</a:t>
            </a:r>
          </a:p>
          <a:p>
            <a:pPr lvl="2" eaLnBrk="1" hangingPunct="1"/>
            <a:r>
              <a:rPr lang="en-US" altLang="en-US"/>
              <a:t>Pass-through entities with no cash to pay tax</a:t>
            </a:r>
          </a:p>
          <a:p>
            <a:pPr lvl="2" eaLnBrk="1" hangingPunct="1"/>
            <a:r>
              <a:rPr lang="en-US" altLang="en-US"/>
              <a:t>Guarantees</a:t>
            </a:r>
          </a:p>
        </p:txBody>
      </p:sp>
      <p:pic>
        <p:nvPicPr>
          <p:cNvPr id="12292" name="Picture 2" descr="C:\Users\lehmandj\AppData\Local\Microsoft\Windows\Temporary Internet Files\Content.IE5\TK9A9TA2\blackjack[1].png">
            <a:extLst>
              <a:ext uri="{FF2B5EF4-FFF2-40B4-BE49-F238E27FC236}">
                <a16:creationId xmlns:a16="http://schemas.microsoft.com/office/drawing/2014/main" id="{D35BC3DE-65B8-B66A-B1B5-18113C37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667000"/>
            <a:ext cx="19272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3F4F902-7548-A5D4-F540-2FD48EF4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Corporate </a:t>
            </a:r>
            <a:r>
              <a:rPr lang="en-US" altLang="en-US" dirty="0" smtClean="0"/>
              <a:t>Formalities</a:t>
            </a:r>
            <a:endParaRPr lang="en-US" alt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8A41653-06FF-1D6A-E98C-AB27758B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6575"/>
            <a:ext cx="8153400" cy="34732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Bank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Signatures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Shareholder/Member and Board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Corporate Records (including stock)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Filings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State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Tax</a:t>
            </a:r>
          </a:p>
          <a:p>
            <a:r>
              <a:rPr lang="en-US" altLang="en-US" i="1" dirty="0" smtClean="0"/>
              <a:t>Also important for potential investors/purchasers</a:t>
            </a:r>
            <a:endParaRPr lang="en-US" altLang="en-US" i="1" dirty="0"/>
          </a:p>
        </p:txBody>
      </p:sp>
      <p:pic>
        <p:nvPicPr>
          <p:cNvPr id="13316" name="Picture 3" descr="Formalities on Vimeo">
            <a:extLst>
              <a:ext uri="{FF2B5EF4-FFF2-40B4-BE49-F238E27FC236}">
                <a16:creationId xmlns:a16="http://schemas.microsoft.com/office/drawing/2014/main" id="{7F5D8C2F-2F25-A993-E7E4-00B2EE20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58813"/>
            <a:ext cx="3649134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24699B-3CE3-D95D-1951-9295C1A70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38225"/>
            <a:ext cx="8077200" cy="476250"/>
          </a:xfrm>
        </p:spPr>
        <p:txBody>
          <a:bodyPr/>
          <a:lstStyle/>
          <a:p>
            <a:pPr eaLnBrk="1" hangingPunct="1"/>
            <a:r>
              <a:rPr lang="en-US" altLang="en-US"/>
              <a:t>Tax – Why you should care!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A03CCBD-BC7E-EAE8-1801-67DEFF9FA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665413"/>
          </a:xfrm>
        </p:spPr>
        <p:txBody>
          <a:bodyPr/>
          <a:lstStyle/>
          <a:p>
            <a:pPr lvl="1" eaLnBrk="1" hangingPunct="1"/>
            <a:r>
              <a:rPr lang="en-US" altLang="en-US"/>
              <a:t>Double Taxation (C Corporation)</a:t>
            </a:r>
          </a:p>
          <a:p>
            <a:pPr lvl="2" eaLnBrk="1" hangingPunct="1"/>
            <a:r>
              <a:rPr lang="en-US" altLang="en-US"/>
              <a:t>Corporate</a:t>
            </a:r>
          </a:p>
          <a:p>
            <a:pPr lvl="2" eaLnBrk="1" hangingPunct="1"/>
            <a:r>
              <a:rPr lang="en-US" altLang="en-US"/>
              <a:t>Individual</a:t>
            </a:r>
          </a:p>
          <a:p>
            <a:pPr lvl="1" eaLnBrk="1" hangingPunct="1"/>
            <a:r>
              <a:rPr lang="en-US" altLang="en-US"/>
              <a:t>Significance </a:t>
            </a:r>
          </a:p>
          <a:p>
            <a:pPr lvl="2" eaLnBrk="1" hangingPunct="1"/>
            <a:r>
              <a:rPr lang="en-US" altLang="en-US"/>
              <a:t>Material cash distributions/dividends </a:t>
            </a:r>
          </a:p>
          <a:p>
            <a:pPr lvl="2" eaLnBrk="1" hangingPunct="1"/>
            <a:r>
              <a:rPr lang="en-US" altLang="en-US"/>
              <a:t>Sale of the Company</a:t>
            </a:r>
          </a:p>
        </p:txBody>
      </p:sp>
      <p:pic>
        <p:nvPicPr>
          <p:cNvPr id="14340" name="Picture 3" descr="C:\Users\lehmandj\AppData\Local\Microsoft\Windows\Temporary Internet Files\Content.IE5\TK9A9TA2\taxes%202012_0[1].jpg">
            <a:extLst>
              <a:ext uri="{FF2B5EF4-FFF2-40B4-BE49-F238E27FC236}">
                <a16:creationId xmlns:a16="http://schemas.microsoft.com/office/drawing/2014/main" id="{06972DF9-3539-69CF-07D3-B261F468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00037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1881CB6-AF1E-4D9E-4AF4-7B0FEE58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Illustration of Double Tax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041E2-8384-DE4B-5F70-5CC5D011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2250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Shareholder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18795-891C-985B-2771-140E3049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89363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Entity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7EBD0-7EBF-4FB3-791E-7B8C5473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377825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Entity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3DFA4-2D1B-3E83-7AEE-12B158C3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222500"/>
            <a:ext cx="1524000" cy="838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Shareholder/Member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278707-CAAC-60AB-E782-4607D031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568575"/>
            <a:ext cx="457200" cy="2508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Tax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3F6F5F-A6A3-1801-EC57-4AC12B68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76400"/>
            <a:ext cx="1066800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C Corp</a:t>
            </a:r>
          </a:p>
        </p:txBody>
      </p:sp>
      <p:cxnSp>
        <p:nvCxnSpPr>
          <p:cNvPr id="15369" name="Straight Arrow Connector 3">
            <a:extLst>
              <a:ext uri="{FF2B5EF4-FFF2-40B4-BE49-F238E27FC236}">
                <a16:creationId xmlns:a16="http://schemas.microsoft.com/office/drawing/2014/main" id="{93404E0D-C660-C2A4-F3B5-55BCEC55F63D}"/>
              </a:ext>
            </a:extLst>
          </p:cNvPr>
          <p:cNvCxnSpPr>
            <a:cxnSpLocks noChangeShapeType="1"/>
            <a:stCxn id="12" idx="0"/>
          </p:cNvCxnSpPr>
          <p:nvPr/>
        </p:nvCxnSpPr>
        <p:spPr bwMode="auto">
          <a:xfrm flipV="1">
            <a:off x="2362200" y="3360738"/>
            <a:ext cx="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99922-849D-CA38-49A7-10E8CACEF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449638"/>
            <a:ext cx="685800" cy="2508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Dividend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7DEF8E-8C49-D70A-3669-A9EC8586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4108450"/>
            <a:ext cx="457200" cy="2508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Tax</a:t>
            </a:r>
          </a:p>
        </p:txBody>
      </p:sp>
      <p:cxnSp>
        <p:nvCxnSpPr>
          <p:cNvPr id="15372" name="Straight Arrow Connector 26">
            <a:extLst>
              <a:ext uri="{FF2B5EF4-FFF2-40B4-BE49-F238E27FC236}">
                <a16:creationId xmlns:a16="http://schemas.microsoft.com/office/drawing/2014/main" id="{EFB54EC2-4EF9-FB5A-7E0B-648E57F3D9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15050" y="3360738"/>
            <a:ext cx="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DDD7E7A-F112-5BCE-D75D-84C5F5AD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2588"/>
            <a:ext cx="685800" cy="2492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No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Tax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2B0286-0937-BDD6-F0E9-4DF63648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68575"/>
            <a:ext cx="457200" cy="2508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Tax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28BF1B-007A-A820-3F40-98E476D2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695450"/>
            <a:ext cx="1809750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 Corp/LLC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EEC276-183F-6444-5D4E-5132D104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57575"/>
            <a:ext cx="1371600" cy="3111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Dividend/Distribution</a:t>
            </a:r>
            <a:endParaRPr lang="en-US" sz="8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333333"/>
      </a:dk2>
      <a:lt2>
        <a:srgbClr val="51626F"/>
      </a:lt2>
      <a:accent1>
        <a:srgbClr val="822433"/>
      </a:accent1>
      <a:accent2>
        <a:srgbClr val="EEAF30"/>
      </a:accent2>
      <a:accent3>
        <a:srgbClr val="FFFFFF"/>
      </a:accent3>
      <a:accent4>
        <a:srgbClr val="000000"/>
      </a:accent4>
      <a:accent5>
        <a:srgbClr val="C1ACAD"/>
      </a:accent5>
      <a:accent6>
        <a:srgbClr val="D89E2A"/>
      </a:accent6>
      <a:hlink>
        <a:srgbClr val="0094B3"/>
      </a:hlink>
      <a:folHlink>
        <a:srgbClr val="B6BF00"/>
      </a:folHlink>
    </a:clrScheme>
    <a:fontScheme name="blank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A6BFD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A6BFD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333333"/>
        </a:dk2>
        <a:lt2>
          <a:srgbClr val="51626F"/>
        </a:lt2>
        <a:accent1>
          <a:srgbClr val="822433"/>
        </a:accent1>
        <a:accent2>
          <a:srgbClr val="EEAF30"/>
        </a:accent2>
        <a:accent3>
          <a:srgbClr val="FFFFFF"/>
        </a:accent3>
        <a:accent4>
          <a:srgbClr val="000000"/>
        </a:accent4>
        <a:accent5>
          <a:srgbClr val="C1ACAD"/>
        </a:accent5>
        <a:accent6>
          <a:srgbClr val="D89E2A"/>
        </a:accent6>
        <a:hlink>
          <a:srgbClr val="0094B3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A6BFD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A6BFD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807</TotalTime>
  <Words>1860</Words>
  <Application>Microsoft Office PowerPoint</Application>
  <PresentationFormat>On-screen Show (4:3)</PresentationFormat>
  <Paragraphs>606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Helvetica</vt:lpstr>
      <vt:lpstr>Osaka</vt:lpstr>
      <vt:lpstr>Times</vt:lpstr>
      <vt:lpstr>Times New Roman</vt:lpstr>
      <vt:lpstr>Wingdings</vt:lpstr>
      <vt:lpstr>Wingdings 2</vt:lpstr>
      <vt:lpstr>blank</vt:lpstr>
      <vt:lpstr>Custom Design</vt:lpstr>
      <vt:lpstr>Image</vt:lpstr>
      <vt:lpstr>Visio</vt:lpstr>
      <vt:lpstr>Structuring Start-Ups</vt:lpstr>
      <vt:lpstr>Overview </vt:lpstr>
      <vt:lpstr>Choice of Entity Choices</vt:lpstr>
      <vt:lpstr>Corporate Structure v. LLC Structure</vt:lpstr>
      <vt:lpstr>Choice of Entity</vt:lpstr>
      <vt:lpstr>Limited Liability – Only Expose the Wager</vt:lpstr>
      <vt:lpstr>Corporate Formalities</vt:lpstr>
      <vt:lpstr>Tax – Why you should care!</vt:lpstr>
      <vt:lpstr>Illustration of Double Tax</vt:lpstr>
      <vt:lpstr>Example of Double Tax on Sale of Assets</vt:lpstr>
      <vt:lpstr>More reasons to care about tax</vt:lpstr>
      <vt:lpstr>S Corporations</vt:lpstr>
      <vt:lpstr>Other Considerations in Deciding Entity</vt:lpstr>
      <vt:lpstr>Choice of Entity Considerations</vt:lpstr>
      <vt:lpstr>Bottom Line of Entity Choice</vt:lpstr>
      <vt:lpstr>Benefit Corporations and LLCs</vt:lpstr>
      <vt:lpstr>Benefit Corporations and Companies</vt:lpstr>
      <vt:lpstr>B Corp Certification</vt:lpstr>
      <vt:lpstr>B Corp Certification</vt:lpstr>
      <vt:lpstr>Nonprofit Corporations</vt:lpstr>
      <vt:lpstr>U.S. Tax-Exempt Organizations</vt:lpstr>
      <vt:lpstr>501(c)(3) Organizations</vt:lpstr>
      <vt:lpstr>501(c)(3) Organizations</vt:lpstr>
      <vt:lpstr>501(c)(3) Organizations</vt:lpstr>
      <vt:lpstr>501(c)(3) Organizations</vt:lpstr>
      <vt:lpstr>501(c)(3) Organizations</vt:lpstr>
      <vt:lpstr>501(c)(3) Organizations</vt:lpstr>
      <vt:lpstr>501(c)(3) Organizations</vt:lpstr>
      <vt:lpstr>Name of Entity</vt:lpstr>
      <vt:lpstr>State of Formation</vt:lpstr>
      <vt:lpstr>Founders Roadblocks</vt:lpstr>
      <vt:lpstr>Founder Employment/Consulting Arrangements</vt:lpstr>
      <vt:lpstr>Founder Equity Arrangements—Splitting the Pie</vt:lpstr>
      <vt:lpstr>PowerPoint Presentation</vt:lpstr>
      <vt:lpstr>Demmler Founder Pie Chart – Example</vt:lpstr>
      <vt:lpstr>Demmler Founder Pie Chart (Example)</vt:lpstr>
      <vt:lpstr>Demmler Founder Pie Chart (Example)</vt:lpstr>
      <vt:lpstr>Founder Equity Arrangements</vt:lpstr>
      <vt:lpstr>Operational Considerations</vt:lpstr>
      <vt:lpstr>Employment/Consulting Arrangements – Similar to Founders</vt:lpstr>
      <vt:lpstr>Employee Equity</vt:lpstr>
      <vt:lpstr>Other Terms</vt:lpstr>
      <vt:lpstr>Amount of Employee Equity</vt:lpstr>
    </vt:vector>
  </TitlesOfParts>
  <Manager/>
  <Company>Kirkpatrick &amp; Lockhart Nicholson Graham, LLP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Headline</dc:title>
  <dc:subject/>
  <dc:creator>skrticlp</dc:creator>
  <cp:keywords/>
  <dc:description/>
  <cp:lastModifiedBy>Lehman, David</cp:lastModifiedBy>
  <cp:revision>116</cp:revision>
  <cp:lastPrinted>2020-11-05T13:57:37Z</cp:lastPrinted>
  <dcterms:created xsi:type="dcterms:W3CDTF">2011-04-06T12:58:03Z</dcterms:created>
  <dcterms:modified xsi:type="dcterms:W3CDTF">2022-10-27T19:21:56Z</dcterms:modified>
  <cp:category/>
</cp:coreProperties>
</file>