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1358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1357" r:id="rId11"/>
    <p:sldId id="313" r:id="rId12"/>
    <p:sldId id="314" r:id="rId13"/>
    <p:sldId id="315" r:id="rId14"/>
    <p:sldId id="316" r:id="rId15"/>
    <p:sldId id="1348" r:id="rId16"/>
    <p:sldId id="269" r:id="rId17"/>
    <p:sldId id="270" r:id="rId18"/>
    <p:sldId id="272" r:id="rId19"/>
    <p:sldId id="271" r:id="rId20"/>
    <p:sldId id="1252" r:id="rId21"/>
    <p:sldId id="1255" r:id="rId22"/>
    <p:sldId id="273" r:id="rId23"/>
    <p:sldId id="275" r:id="rId24"/>
    <p:sldId id="274" r:id="rId25"/>
    <p:sldId id="1290" r:id="rId26"/>
    <p:sldId id="1254" r:id="rId27"/>
    <p:sldId id="1356" r:id="rId28"/>
    <p:sldId id="319" r:id="rId29"/>
    <p:sldId id="287" r:id="rId30"/>
    <p:sldId id="1347" r:id="rId31"/>
    <p:sldId id="135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1BB5CE-E964-534D-BDCC-D231AE0069C6}">
          <p14:sldIdLst>
            <p14:sldId id="256"/>
            <p14:sldId id="1358"/>
            <p14:sldId id="306"/>
            <p14:sldId id="307"/>
            <p14:sldId id="308"/>
            <p14:sldId id="309"/>
            <p14:sldId id="310"/>
            <p14:sldId id="311"/>
            <p14:sldId id="312"/>
            <p14:sldId id="1357"/>
            <p14:sldId id="313"/>
            <p14:sldId id="314"/>
            <p14:sldId id="315"/>
            <p14:sldId id="316"/>
            <p14:sldId id="1348"/>
            <p14:sldId id="269"/>
            <p14:sldId id="270"/>
            <p14:sldId id="272"/>
            <p14:sldId id="271"/>
            <p14:sldId id="1252"/>
            <p14:sldId id="1255"/>
            <p14:sldId id="273"/>
            <p14:sldId id="275"/>
            <p14:sldId id="274"/>
            <p14:sldId id="1290"/>
            <p14:sldId id="1254"/>
            <p14:sldId id="1356"/>
            <p14:sldId id="319"/>
            <p14:sldId id="287"/>
            <p14:sldId id="1347"/>
            <p14:sldId id="1355"/>
          </p14:sldIdLst>
        </p14:section>
        <p14:section name="Untitled Section" id="{7BE16E0E-9ADF-2F45-A181-5FE15703DBA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000"/>
    <a:srgbClr val="F5F0E9"/>
    <a:srgbClr val="F3E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55" autoAdjust="0"/>
    <p:restoredTop sz="90352"/>
  </p:normalViewPr>
  <p:slideViewPr>
    <p:cSldViewPr snapToGrid="0">
      <p:cViewPr varScale="1">
        <p:scale>
          <a:sx n="111" d="100"/>
          <a:sy n="111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36995-A62E-954F-A954-34E4F017806A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5E502-4AA4-8C49-92BE-3DC18B7E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45E1-EA3F-4C57-9EF4-B9A640CDE8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03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45E1-EA3F-4C57-9EF4-B9A640CDE8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28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45E1-EA3F-4C57-9EF4-B9A640CDE8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12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45E1-EA3F-4C57-9EF4-B9A640CDE8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56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E502-4AA4-8C49-92BE-3DC18B7E8A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2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Some have had really happy experiences, some have had bad first experiences, all are in a happy place right now. 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/>
              <a:t>1. Panelists’ choice whether they wish</a:t>
            </a:r>
            <a:r>
              <a:rPr lang="en-US" baseline="0" dirty="0"/>
              <a:t> to name the lawyer or not.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45E1-EA3F-4C57-9EF4-B9A640CDE82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6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Some have had really happy experiences, some have had bad first experiences, all are in a happy place right now. 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/>
              <a:t>1. Panelists’ choice whether they wish</a:t>
            </a:r>
            <a:r>
              <a:rPr lang="en-US" baseline="0" dirty="0"/>
              <a:t> to name the lawyer or not.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45E1-EA3F-4C57-9EF4-B9A640CDE82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0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like doctors,</a:t>
            </a:r>
            <a:r>
              <a:rPr lang="en-US" baseline="0" dirty="0"/>
              <a:t> lawyers specialize in certain types of law.  You want a lawyer that specializes in startups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45E1-EA3F-4C57-9EF4-B9A640CDE8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3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Litigation attorneys,</a:t>
            </a:r>
            <a:r>
              <a:rPr lang="en-US" baseline="0" dirty="0"/>
              <a:t> contracts, IP lawyers </a:t>
            </a:r>
            <a:r>
              <a:rPr lang="en-US" baseline="0" dirty="0" err="1"/>
              <a:t>etc.may</a:t>
            </a:r>
            <a:r>
              <a:rPr lang="en-US" baseline="0" dirty="0"/>
              <a:t> not know how to do this.  You need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45E1-EA3F-4C57-9EF4-B9A640CDE8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3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Lawyers develop expertise and contacts in the</a:t>
            </a:r>
            <a:r>
              <a:rPr lang="en-US" baseline="0" dirty="0"/>
              <a:t> domains they specialize in.  Example: medical devices </a:t>
            </a:r>
            <a:r>
              <a:rPr lang="mr-IN" baseline="0" dirty="0"/>
              <a:t>–</a:t>
            </a:r>
            <a:r>
              <a:rPr lang="en-US" baseline="0" dirty="0"/>
              <a:t> probably familiar with the FDA, different classes of devices,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45E1-EA3F-4C57-9EF4-B9A640CDE8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0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45E1-EA3F-4C57-9EF4-B9A640CDE8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9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45E1-EA3F-4C57-9EF4-B9A640CDE8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5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not essential that they fully believe in your idea</a:t>
            </a:r>
            <a:r>
              <a:rPr lang="en-US" baseline="0" dirty="0"/>
              <a:t> but having a lawyer who sees the potential is a more positive relationship.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45E1-EA3F-4C57-9EF4-B9A640CDE8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20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not essential that they fully believe in your idea</a:t>
            </a:r>
            <a:r>
              <a:rPr lang="en-US" baseline="0" dirty="0"/>
              <a:t> but having a lawyer who sees the potential is a more positive relationship.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45E1-EA3F-4C57-9EF4-B9A640CDE8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5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345E1-EA3F-4C57-9EF4-B9A640CDE8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1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DA21-5DF4-43DE-940E-FB53251B6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5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0711" y="6356350"/>
            <a:ext cx="64026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03922" cy="365125"/>
          </a:xfrm>
        </p:spPr>
        <p:txBody>
          <a:bodyPr/>
          <a:lstStyle/>
          <a:p>
            <a:fld id="{146CDA21-5DF4-43DE-940E-FB53251B61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79A375-B267-404C-964F-EC94B9B2F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0711" y="365125"/>
            <a:ext cx="8690578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94183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DA21-5DF4-43DE-940E-FB53251B6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7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FC8-D072-3A4A-872E-C56B4F00720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7F4F-6AB1-8D4B-A4FC-BE90D0D9B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4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DFF5-5996-9848-88CF-4D55725334AB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4EC3-BEE0-9B44-9DCC-C91166ABF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4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DA21-5DF4-43DE-940E-FB53251B6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9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  <p:sldLayoutId id="214748365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itting, black, white, food&#10;&#10;Description automatically generated">
            <a:extLst>
              <a:ext uri="{FF2B5EF4-FFF2-40B4-BE49-F238E27FC236}">
                <a16:creationId xmlns:a16="http://schemas.microsoft.com/office/drawing/2014/main" id="{9B8371F7-5681-564E-8C12-602E52238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91" y="5299664"/>
            <a:ext cx="54864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205" y="2080517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Start Smart Law: Building and Leveraging  Your Professional Team</a:t>
            </a:r>
            <a:br>
              <a:rPr lang="en-US" sz="4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	</a:t>
            </a:r>
            <a:b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Kit Needham</a:t>
            </a:r>
            <a:b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Assistant Dean for Entrepreneurship Initiatives</a:t>
            </a:r>
            <a:b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Director, Project Olympus</a:t>
            </a:r>
            <a:b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4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921E98-BF92-A345-BBFB-AA1D8F928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745" y="5094094"/>
            <a:ext cx="1226921" cy="132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79388"/>
            <a:ext cx="7870825" cy="14208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Other Questions*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25498"/>
            <a:ext cx="8305800" cy="50292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What percentage of your practice over the last few years has been startups?</a:t>
            </a:r>
          </a:p>
          <a:p>
            <a:r>
              <a:rPr lang="en-US" b="1" dirty="0"/>
              <a:t>How many startups began with you and remain with you after having revenues of or having raised more than $1M?</a:t>
            </a:r>
          </a:p>
          <a:p>
            <a:r>
              <a:rPr lang="en-US" b="1" dirty="0"/>
              <a:t>How many investment deals have you brokered recently?</a:t>
            </a:r>
          </a:p>
          <a:p>
            <a:r>
              <a:rPr lang="en-US" b="1" dirty="0"/>
              <a:t>What was the smallest investment? The largest?</a:t>
            </a:r>
          </a:p>
          <a:p>
            <a:r>
              <a:rPr lang="en-US" b="1" dirty="0"/>
              <a:t>Do you charge for attending board meetings?</a:t>
            </a:r>
          </a:p>
          <a:p>
            <a:r>
              <a:rPr lang="en-US" b="1" dirty="0"/>
              <a:t>What clients can I talk to about your representation?</a:t>
            </a:r>
          </a:p>
          <a:p>
            <a:pPr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600" b="1" i="1" dirty="0">
                <a:solidFill>
                  <a:srgbClr val="C00000"/>
                </a:solidFill>
              </a:rPr>
              <a:t>*From “Startup Briefs” by Babs </a:t>
            </a:r>
            <a:r>
              <a:rPr lang="en-US" sz="2600" b="1" i="1" dirty="0" err="1">
                <a:solidFill>
                  <a:srgbClr val="C00000"/>
                </a:solidFill>
              </a:rPr>
              <a:t>Carryer</a:t>
            </a:r>
            <a:endParaRPr lang="en-US" sz="2600" b="1" i="1" dirty="0">
              <a:solidFill>
                <a:srgbClr val="B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5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146" y="365125"/>
            <a:ext cx="10015654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TIPS – Managing the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44" y="1825625"/>
            <a:ext cx="10015655" cy="4351338"/>
          </a:xfrm>
        </p:spPr>
        <p:txBody>
          <a:bodyPr/>
          <a:lstStyle/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/>
              <a:t>Read and understand Letter of Engagement  – it’s your job</a:t>
            </a:r>
          </a:p>
          <a:p>
            <a:r>
              <a:rPr lang="en-US" b="1" dirty="0"/>
              <a:t>Negotiate – okay to discuss changes to the Agreement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Ask if you can talk to one or two clients who are similar to you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776" y="365125"/>
            <a:ext cx="9748024" cy="1325563"/>
          </a:xfrm>
        </p:spPr>
        <p:txBody>
          <a:bodyPr/>
          <a:lstStyle/>
          <a:p>
            <a:r>
              <a:rPr lang="en-US" b="1" dirty="0"/>
              <a:t>Tips – Managing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2781" y="1555596"/>
            <a:ext cx="8305800" cy="4525963"/>
          </a:xfrm>
        </p:spPr>
        <p:txBody>
          <a:bodyPr/>
          <a:lstStyle/>
          <a:p>
            <a:r>
              <a:rPr lang="en-US" b="1" dirty="0"/>
              <a:t>Decide whether you want to pre-approve  payment for copies, telephone calls…</a:t>
            </a:r>
          </a:p>
          <a:p>
            <a:r>
              <a:rPr lang="en-US" b="1" dirty="0"/>
              <a:t>Ask that projects and budgets be defined before work begins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Magic Write-In:  “Until notified by client, all billing costs for work to be completed must be discussed in detail and agreed upon in writing by both parties and pre-approved before work begins.”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212" y="179388"/>
            <a:ext cx="7821614" cy="96361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TIPS – Being a Good 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212" y="1306066"/>
            <a:ext cx="8382000" cy="5029200"/>
          </a:xfrm>
        </p:spPr>
        <p:txBody>
          <a:bodyPr/>
          <a:lstStyle/>
          <a:p>
            <a:r>
              <a:rPr lang="en-US" b="1" dirty="0"/>
              <a:t>Don’t defer payments too long. </a:t>
            </a:r>
          </a:p>
          <a:p>
            <a:r>
              <a:rPr lang="en-US" b="1" dirty="0"/>
              <a:t>Consider paying a minimum retainer. </a:t>
            </a:r>
          </a:p>
          <a:p>
            <a:r>
              <a:rPr lang="en-US" b="1" dirty="0"/>
              <a:t>Read and understand the documents</a:t>
            </a:r>
          </a:p>
          <a:p>
            <a:r>
              <a:rPr lang="en-US" b="1" dirty="0"/>
              <a:t>Pay your bills on time.  </a:t>
            </a:r>
          </a:p>
          <a:p>
            <a:r>
              <a:rPr lang="en-US" b="1" dirty="0"/>
              <a:t>Do some research on your own by Attending Start Smarts or using other Olympus/IPI Resources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706" y="365125"/>
            <a:ext cx="9640094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Firing a Lawyer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294" y="1600200"/>
            <a:ext cx="8763000" cy="4876800"/>
          </a:xfrm>
        </p:spPr>
        <p:txBody>
          <a:bodyPr/>
          <a:lstStyle/>
          <a:p>
            <a:r>
              <a:rPr lang="en-US" sz="3200" b="1" dirty="0"/>
              <a:t>Stops being accessible OR responsive.</a:t>
            </a:r>
          </a:p>
          <a:p>
            <a:r>
              <a:rPr lang="en-US" sz="3200" b="1" dirty="0"/>
              <a:t>Overcomplicates contracts and negotiations</a:t>
            </a:r>
          </a:p>
          <a:p>
            <a:r>
              <a:rPr lang="en-US" sz="3200" b="1" dirty="0"/>
              <a:t>Sloppiness, errors – can happen over time.</a:t>
            </a:r>
          </a:p>
          <a:p>
            <a:r>
              <a:rPr lang="en-US" sz="3200" b="1" dirty="0"/>
              <a:t>Frequently last minute</a:t>
            </a:r>
          </a:p>
          <a:p>
            <a:r>
              <a:rPr lang="en-US" sz="3200" b="1" dirty="0"/>
              <a:t>Charges exceed quoted amount or show up unexpectedly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720FA-ECAA-E74A-A5FC-A14FD261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DA21-5DF4-43DE-940E-FB53251B61C9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6885B4-D52C-D848-A221-4EFB997E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72" y="2766218"/>
            <a:ext cx="9295396" cy="1325563"/>
          </a:xfrm>
        </p:spPr>
        <p:txBody>
          <a:bodyPr/>
          <a:lstStyle/>
          <a:p>
            <a:pPr algn="ctr"/>
            <a:r>
              <a:rPr lang="en-US" b="1" dirty="0"/>
              <a:t>Advisors, Boards and Service Providers </a:t>
            </a:r>
          </a:p>
        </p:txBody>
      </p:sp>
    </p:spTree>
    <p:extLst>
      <p:ext uri="{BB962C8B-B14F-4D97-AF65-F5344CB8AC3E}">
        <p14:creationId xmlns:p14="http://schemas.microsoft.com/office/powerpoint/2010/main" val="1293396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/>
        </p:nvSpPr>
        <p:spPr>
          <a:xfrm rot="10800000">
            <a:off x="5541264" y="5486400"/>
            <a:ext cx="804672" cy="4754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555585" y="55014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Gotham Book"/>
                <a:cs typeface="Gotham Book"/>
              </a:rPr>
              <a:t>The role of Directors and Advisors are different</a:t>
            </a:r>
          </a:p>
          <a:p>
            <a:pPr algn="ctr"/>
            <a:endParaRPr lang="en-US" sz="4000" b="1" dirty="0">
              <a:latin typeface="Gotham Book"/>
              <a:cs typeface="Gotham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797" y="2131115"/>
            <a:ext cx="105202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Directors support your obligation towards proper corporate governance.</a:t>
            </a:r>
          </a:p>
          <a:p>
            <a:pPr marL="914389" lvl="1" indent="-457189">
              <a:buFont typeface="Arial" charset="0"/>
              <a:buChar char="•"/>
            </a:pPr>
            <a:endParaRPr lang="en-US" sz="3200" dirty="0">
              <a:latin typeface="Gotham Book"/>
              <a:cs typeface="Gotham Book"/>
            </a:endParaRPr>
          </a:p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Advisors provide support without any fiduciary responsibilities or liabilities</a:t>
            </a:r>
          </a:p>
        </p:txBody>
      </p:sp>
    </p:spTree>
    <p:extLst>
      <p:ext uri="{BB962C8B-B14F-4D97-AF65-F5344CB8AC3E}">
        <p14:creationId xmlns:p14="http://schemas.microsoft.com/office/powerpoint/2010/main" val="86277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/>
        </p:nvSpPr>
        <p:spPr>
          <a:xfrm rot="10800000">
            <a:off x="5541264" y="5486400"/>
            <a:ext cx="804672" cy="4754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0" y="49227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Gotham Book"/>
                <a:cs typeface="Gotham Book"/>
              </a:rPr>
              <a:t>What is an advisor/advisory board?</a:t>
            </a:r>
          </a:p>
          <a:p>
            <a:pPr algn="ctr"/>
            <a:endParaRPr lang="en-US" sz="4000" b="1" dirty="0">
              <a:latin typeface="Gotham Book"/>
              <a:cs typeface="Gotham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797" y="2131115"/>
            <a:ext cx="10520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otham Book"/>
                <a:cs typeface="Gotham Book"/>
              </a:rPr>
              <a:t>An individual or group of individuals </a:t>
            </a:r>
          </a:p>
          <a:p>
            <a:pPr algn="ctr"/>
            <a:r>
              <a:rPr lang="en-US" sz="3200" dirty="0">
                <a:latin typeface="Gotham Book"/>
                <a:cs typeface="Gotham Book"/>
              </a:rPr>
              <a:t>who help management move their business forward.</a:t>
            </a:r>
          </a:p>
        </p:txBody>
      </p:sp>
    </p:spTree>
    <p:extLst>
      <p:ext uri="{BB962C8B-B14F-4D97-AF65-F5344CB8AC3E}">
        <p14:creationId xmlns:p14="http://schemas.microsoft.com/office/powerpoint/2010/main" val="1515507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/>
        </p:nvSpPr>
        <p:spPr>
          <a:xfrm rot="10800000">
            <a:off x="5541264" y="5486400"/>
            <a:ext cx="804672" cy="4754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0" y="49227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Gotham Book"/>
                <a:cs typeface="Gotham Book"/>
              </a:rPr>
              <a:t>Why do I need an advisor?</a:t>
            </a:r>
          </a:p>
          <a:p>
            <a:pPr algn="ctr"/>
            <a:endParaRPr lang="en-US" sz="4000" b="1" dirty="0">
              <a:latin typeface="Gotham Book"/>
              <a:cs typeface="Gotham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797" y="2131115"/>
            <a:ext cx="105202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Functional support</a:t>
            </a:r>
          </a:p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Emotional support</a:t>
            </a:r>
          </a:p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Access to financial investors</a:t>
            </a:r>
          </a:p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Access to customers</a:t>
            </a:r>
          </a:p>
        </p:txBody>
      </p:sp>
    </p:spTree>
    <p:extLst>
      <p:ext uri="{BB962C8B-B14F-4D97-AF65-F5344CB8AC3E}">
        <p14:creationId xmlns:p14="http://schemas.microsoft.com/office/powerpoint/2010/main" val="808680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/>
        </p:nvSpPr>
        <p:spPr>
          <a:xfrm rot="10800000">
            <a:off x="5541264" y="5486400"/>
            <a:ext cx="804672" cy="4754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0" y="49227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Gotham Book"/>
                <a:cs typeface="Gotham Book"/>
              </a:rPr>
              <a:t>Why do advisors do it?</a:t>
            </a:r>
          </a:p>
          <a:p>
            <a:pPr algn="ctr"/>
            <a:endParaRPr lang="en-US" sz="4000" b="1" dirty="0">
              <a:latin typeface="Gotham Book"/>
              <a:cs typeface="Gotham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797" y="2131115"/>
            <a:ext cx="105202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Goodness of their heart </a:t>
            </a:r>
            <a:r>
              <a:rPr lang="mr-IN" sz="3200" dirty="0">
                <a:latin typeface="Gotham Book"/>
                <a:cs typeface="Gotham Book"/>
              </a:rPr>
              <a:t>–</a:t>
            </a:r>
            <a:r>
              <a:rPr lang="en-US" sz="3200" dirty="0">
                <a:latin typeface="Gotham Book"/>
                <a:cs typeface="Gotham Book"/>
              </a:rPr>
              <a:t> they believe in you</a:t>
            </a:r>
          </a:p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Stay involved in the field or a business at your stage</a:t>
            </a:r>
          </a:p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Cash money and/or equity</a:t>
            </a:r>
          </a:p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Create a job for themselves</a:t>
            </a:r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6D01-2C74-1A47-9DA3-939BC3571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Start with Your Lawyer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88D9D-1577-D84A-A94D-92D4B23F4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40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140" y="383655"/>
            <a:ext cx="898166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Advisors/Mentors vs Advisory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913" y="1857115"/>
            <a:ext cx="10515600" cy="4351338"/>
          </a:xfrm>
        </p:spPr>
        <p:txBody>
          <a:bodyPr/>
          <a:lstStyle/>
          <a:p>
            <a:r>
              <a:rPr lang="en-US" dirty="0"/>
              <a:t>Advisors/Mentors/Coaches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Volunteers who give you advice on an </a:t>
            </a:r>
            <a:r>
              <a:rPr lang="en-US" u="sng" dirty="0">
                <a:solidFill>
                  <a:schemeClr val="tx1"/>
                </a:solidFill>
              </a:rPr>
              <a:t>as-needed basis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 fiduciary responsibility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Diverse background – legal, PR, domain, financial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paid – think of them as mentors/coaches/experts</a:t>
            </a:r>
          </a:p>
          <a:p>
            <a:r>
              <a:rPr lang="en-US" dirty="0"/>
              <a:t>Advisory Team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Volunteers who give advice </a:t>
            </a:r>
            <a:r>
              <a:rPr lang="en-US" u="sng" dirty="0">
                <a:solidFill>
                  <a:schemeClr val="tx1"/>
                </a:solidFill>
              </a:rPr>
              <a:t>on a regular basis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 give investors confidence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May get equity but generally under 1% and vests over time</a:t>
            </a:r>
          </a:p>
          <a:p>
            <a:pPr lvl="1"/>
            <a:r>
              <a:rPr lang="en-US" dirty="0"/>
              <a:t>No fiduciary responsibility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7E42E-BB33-434D-8DDF-63CBEA2D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F0485-2217-AF42-94A9-48A5334FFD3D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5906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437321"/>
            <a:ext cx="9667909" cy="58323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Keeping Advisors Informed and Engaged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752" y="1524000"/>
            <a:ext cx="8503920" cy="4876800"/>
          </a:xfrm>
        </p:spPr>
        <p:txBody>
          <a:bodyPr/>
          <a:lstStyle/>
          <a:p>
            <a:r>
              <a:rPr lang="en-US" dirty="0"/>
              <a:t>One-on-one meetings (time-consuming but best for sensitive or complicated issues)</a:t>
            </a:r>
          </a:p>
          <a:p>
            <a:r>
              <a:rPr lang="en-US" dirty="0"/>
              <a:t>Periodic Advisory Team meetings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Requires more organization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Helps to avoid ‘mentor whiplash’</a:t>
            </a:r>
          </a:p>
          <a:p>
            <a:r>
              <a:rPr lang="en-US" dirty="0"/>
              <a:t>Email Updates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Every two-four weeks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Include other founders and employees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3-4 bullet points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Can include an ”ask”</a:t>
            </a:r>
          </a:p>
          <a:p>
            <a:r>
              <a:rPr lang="en-US" dirty="0"/>
              <a:t>”Managing” your advisors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C77D9-C7F6-8149-B8DF-06E48D94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F0485-2217-AF42-94A9-48A5334FFD3D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2755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/>
        </p:nvSpPr>
        <p:spPr>
          <a:xfrm rot="10800000">
            <a:off x="5541264" y="5486400"/>
            <a:ext cx="804672" cy="4754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0" y="49227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Gotham Book"/>
                <a:cs typeface="Gotham Book"/>
              </a:rPr>
              <a:t>What is a Board of Directors?</a:t>
            </a:r>
          </a:p>
          <a:p>
            <a:pPr algn="ctr"/>
            <a:endParaRPr lang="en-US" sz="4000" b="1" dirty="0">
              <a:latin typeface="Gotham Book"/>
              <a:cs typeface="Gotham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797" y="2131115"/>
            <a:ext cx="105202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A fiduciary obligation required by your Articles of Incorporation.</a:t>
            </a:r>
          </a:p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Explicitly represent the interests of your shareholders.</a:t>
            </a:r>
          </a:p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Have a real exposure to corporate liability.</a:t>
            </a:r>
          </a:p>
        </p:txBody>
      </p:sp>
    </p:spTree>
    <p:extLst>
      <p:ext uri="{BB962C8B-B14F-4D97-AF65-F5344CB8AC3E}">
        <p14:creationId xmlns:p14="http://schemas.microsoft.com/office/powerpoint/2010/main" val="1070474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/>
        </p:nvSpPr>
        <p:spPr>
          <a:xfrm rot="10800000">
            <a:off x="5541264" y="5486400"/>
            <a:ext cx="804672" cy="4754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370390" y="60018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Gotham Book"/>
                <a:cs typeface="Gotham Book"/>
              </a:rPr>
              <a:t>Why do you need a Board?</a:t>
            </a:r>
          </a:p>
          <a:p>
            <a:pPr algn="ctr"/>
            <a:endParaRPr lang="en-US" sz="4000" b="1" dirty="0">
              <a:latin typeface="Gotham Book"/>
              <a:cs typeface="Gotham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797" y="2131115"/>
            <a:ext cx="105202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Legal requirement for Incorporation.</a:t>
            </a:r>
          </a:p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Adult supervision </a:t>
            </a:r>
            <a:r>
              <a:rPr lang="mr-IN" sz="3200" dirty="0">
                <a:latin typeface="Gotham Book"/>
                <a:cs typeface="Gotham Book"/>
              </a:rPr>
              <a:t>–</a:t>
            </a:r>
            <a:r>
              <a:rPr lang="en-US" sz="3200" dirty="0">
                <a:latin typeface="Gotham Book"/>
                <a:cs typeface="Gotham Book"/>
              </a:rPr>
              <a:t> keep you out of the weeds as you make key decisions.</a:t>
            </a:r>
          </a:p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Fundraising and Business Development support.</a:t>
            </a:r>
          </a:p>
        </p:txBody>
      </p:sp>
    </p:spTree>
    <p:extLst>
      <p:ext uri="{BB962C8B-B14F-4D97-AF65-F5344CB8AC3E}">
        <p14:creationId xmlns:p14="http://schemas.microsoft.com/office/powerpoint/2010/main" val="252070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/>
        </p:nvSpPr>
        <p:spPr>
          <a:xfrm rot="10800000">
            <a:off x="5541264" y="5486400"/>
            <a:ext cx="804672" cy="4754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0" y="49227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Gotham Book"/>
                <a:cs typeface="Gotham Book"/>
              </a:rPr>
              <a:t>Why do folks join your Board?</a:t>
            </a:r>
          </a:p>
          <a:p>
            <a:pPr algn="ctr"/>
            <a:endParaRPr lang="en-US" sz="4000" b="1" dirty="0">
              <a:latin typeface="Gotham Book"/>
              <a:cs typeface="Gotham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797" y="1671929"/>
            <a:ext cx="105202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Contractual right to a Board seat</a:t>
            </a:r>
          </a:p>
          <a:p>
            <a:pPr marL="1523973" lvl="2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You as the entrepreneur</a:t>
            </a:r>
          </a:p>
          <a:p>
            <a:pPr marL="1523973" lvl="2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A financial investor</a:t>
            </a:r>
          </a:p>
          <a:p>
            <a:pPr marL="914389" lvl="1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Independent</a:t>
            </a:r>
          </a:p>
          <a:p>
            <a:pPr marL="1523973" lvl="2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Provides key access to interesting opportunity</a:t>
            </a:r>
          </a:p>
          <a:p>
            <a:pPr marL="1523973" lvl="2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Mission orientation</a:t>
            </a:r>
          </a:p>
          <a:p>
            <a:pPr marL="1523973" lvl="2" indent="-457189">
              <a:buFont typeface="Arial" charset="0"/>
              <a:buChar char="•"/>
            </a:pPr>
            <a:r>
              <a:rPr lang="en-US" sz="3200" dirty="0">
                <a:latin typeface="Gotham Book"/>
                <a:cs typeface="Gotham Book"/>
              </a:rPr>
              <a:t>Get cash money and/or equity</a:t>
            </a:r>
          </a:p>
          <a:p>
            <a:pPr marL="1066773" lvl="1" indent="-457189">
              <a:buFont typeface="Arial" charset="0"/>
              <a:buChar char="•"/>
            </a:pPr>
            <a:endParaRPr lang="en-US" sz="3200" dirty="0">
              <a:latin typeface="Gotham Book"/>
              <a:cs typeface="Gotham Book"/>
            </a:endParaRPr>
          </a:p>
          <a:p>
            <a:pPr marL="1066773" lvl="1" indent="-457189">
              <a:buFont typeface="Arial" charset="0"/>
              <a:buChar char="•"/>
            </a:pPr>
            <a:endParaRPr lang="en-US" sz="3200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997620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183" y="345246"/>
            <a:ext cx="77724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Board of Directors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26" y="1527048"/>
            <a:ext cx="8842375" cy="4949952"/>
          </a:xfrm>
        </p:spPr>
        <p:txBody>
          <a:bodyPr/>
          <a:lstStyle/>
          <a:p>
            <a:r>
              <a:rPr lang="en-US" dirty="0"/>
              <a:t>Boards</a:t>
            </a:r>
          </a:p>
          <a:p>
            <a:pPr lvl="1"/>
            <a:r>
              <a:rPr lang="en-US" sz="2700" dirty="0"/>
              <a:t>Fiduciary responsibility (e.g. legal)</a:t>
            </a:r>
          </a:p>
          <a:p>
            <a:pPr lvl="1"/>
            <a:r>
              <a:rPr lang="en-US" sz="2700" dirty="0"/>
              <a:t>Obligated to do what is best for the </a:t>
            </a:r>
            <a:r>
              <a:rPr lang="en-US" sz="2700" u="sng" dirty="0"/>
              <a:t>company and shareholders</a:t>
            </a:r>
          </a:p>
          <a:p>
            <a:pPr lvl="1"/>
            <a:r>
              <a:rPr lang="en-US" sz="2700" dirty="0"/>
              <a:t>Tip: Keep it small</a:t>
            </a:r>
          </a:p>
          <a:p>
            <a:r>
              <a:rPr lang="en-US" dirty="0"/>
              <a:t>Board responsibilities</a:t>
            </a:r>
          </a:p>
          <a:p>
            <a:pPr lvl="1"/>
            <a:r>
              <a:rPr lang="en-US" sz="2700" dirty="0"/>
              <a:t>Hire and fire the CEO</a:t>
            </a:r>
          </a:p>
          <a:p>
            <a:pPr lvl="1"/>
            <a:r>
              <a:rPr lang="en-US" sz="2700" dirty="0"/>
              <a:t>Approve strategic direction</a:t>
            </a:r>
          </a:p>
          <a:p>
            <a:pPr lvl="1"/>
            <a:r>
              <a:rPr lang="en-US" sz="2700" dirty="0"/>
              <a:t>Assess benefits and risks of the company’s activities</a:t>
            </a:r>
          </a:p>
          <a:p>
            <a:pPr lvl="1"/>
            <a:r>
              <a:rPr lang="en-US" sz="2700" dirty="0"/>
              <a:t>Help with raising funds</a:t>
            </a:r>
          </a:p>
          <a:p>
            <a:pPr lvl="1"/>
            <a:r>
              <a:rPr lang="en-US" sz="2700" dirty="0"/>
              <a:t>Help find customers</a:t>
            </a:r>
          </a:p>
          <a:p>
            <a:pPr lvl="1"/>
            <a:endParaRPr lang="en-US" u="sng" dirty="0">
              <a:solidFill>
                <a:schemeClr val="tx1"/>
              </a:solidFill>
            </a:endParaRPr>
          </a:p>
          <a:p>
            <a:pPr lvl="1"/>
            <a:endParaRPr lang="en-US" u="sng" dirty="0">
              <a:solidFill>
                <a:schemeClr val="tx1"/>
              </a:solidFill>
            </a:endParaRPr>
          </a:p>
          <a:p>
            <a:pPr lvl="1"/>
            <a:endParaRPr lang="en-US" u="sng" dirty="0">
              <a:solidFill>
                <a:schemeClr val="tx1"/>
              </a:solidFill>
            </a:endParaRPr>
          </a:p>
          <a:p>
            <a:pPr lvl="1"/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E9124-8466-314E-9519-FFD0CA20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F0485-2217-AF42-94A9-48A5334FFD3D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3805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408" y="320675"/>
            <a:ext cx="621858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Service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46238"/>
            <a:ext cx="10515600" cy="4351338"/>
          </a:xfrm>
        </p:spPr>
        <p:txBody>
          <a:bodyPr/>
          <a:lstStyle/>
          <a:p>
            <a:r>
              <a:rPr lang="en-US" dirty="0"/>
              <a:t>Accountants, attorneys, bankers etc. are NOT employees</a:t>
            </a:r>
          </a:p>
          <a:p>
            <a:pPr lvl="1"/>
            <a:r>
              <a:rPr lang="en-US" dirty="0"/>
              <a:t>G</a:t>
            </a:r>
            <a:r>
              <a:rPr lang="en-US" dirty="0">
                <a:solidFill>
                  <a:schemeClr val="tx1"/>
                </a:solidFill>
              </a:rPr>
              <a:t>enerally should not be board members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Attorneys formally incorporate the company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Also provide boiler-plate docs, patent/IP work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Remember: they work for the company, not you</a:t>
            </a:r>
          </a:p>
          <a:p>
            <a:pPr lvl="2"/>
            <a:r>
              <a:rPr lang="en-US" dirty="0"/>
              <a:t>You will eventually need a personal attorney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Payroll is almost always outsourced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1BC70-071E-CB48-86E9-233923AE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F0485-2217-AF42-94A9-48A5334FFD3D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8953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C3982-4EC9-0341-B500-87DB7F777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4B551-F83B-1244-8097-6F85738D9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20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Top 10 Legal Mistakes Made by Entrepreneurs </a:t>
            </a:r>
            <a:br>
              <a:rPr lang="en-US" sz="1600" b="1" dirty="0"/>
            </a:br>
            <a:r>
              <a:rPr lang="en-US" sz="1600" b="1" dirty="0"/>
              <a:t>HBR: March 3, 2003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839200" cy="518160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 startAt="5"/>
            </a:pPr>
            <a:r>
              <a:rPr lang="en-US" b="1" dirty="0"/>
              <a:t>Waiting to consider international IP protection.</a:t>
            </a:r>
          </a:p>
          <a:p>
            <a:pPr marL="457200" indent="-457200">
              <a:buAutoNum type="arabicPeriod" startAt="4"/>
            </a:pPr>
            <a:r>
              <a:rPr lang="en-US" b="1" dirty="0"/>
              <a:t>Disclosing inventions without a nondisclosure agreement, or before the patent application is filed.</a:t>
            </a:r>
          </a:p>
          <a:p>
            <a:pPr marL="457200" indent="-457200">
              <a:buAutoNum type="arabicPeriod" startAt="3"/>
            </a:pPr>
            <a:r>
              <a:rPr lang="en-US" b="1" dirty="0"/>
              <a:t>Starting a business while employed by a potential competitor, or hiring employees without first checking their agreements with the current employer and their knowledge of trade secrets.</a:t>
            </a:r>
          </a:p>
          <a:p>
            <a:pPr marL="457200" indent="-457200">
              <a:buAutoNum type="arabicPeriod" startAt="2"/>
            </a:pPr>
            <a:r>
              <a:rPr lang="en-US" b="1" dirty="0"/>
              <a:t>Promising more in the business plan that can be delivered and failing to comply with state and federal securities laws.</a:t>
            </a:r>
          </a:p>
          <a:p>
            <a:pPr marL="457200" indent="-457200">
              <a:buNone/>
            </a:pPr>
            <a:r>
              <a:rPr lang="en-US" b="1" dirty="0"/>
              <a:t>1. 	Thinking any legal problems can be solved later. </a:t>
            </a:r>
          </a:p>
          <a:p>
            <a:pPr algn="ctr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sz="24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25133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Top 10 Legal Mistakes Made by Entrepreneurs </a:t>
            </a:r>
            <a:br>
              <a:rPr lang="en-US" sz="1600" b="1" dirty="0"/>
            </a:br>
            <a:r>
              <a:rPr lang="en-US" sz="2000" b="1" dirty="0"/>
              <a:t>HBR: March 3, 2003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10. Failing to incorporate early enough.</a:t>
            </a:r>
          </a:p>
          <a:p>
            <a:pPr>
              <a:buNone/>
            </a:pPr>
            <a:r>
              <a:rPr lang="en-US" b="1" dirty="0"/>
              <a:t>9.   Issuing founder shares without vesting.</a:t>
            </a:r>
          </a:p>
          <a:p>
            <a:pPr marL="457200" indent="-457200">
              <a:buAutoNum type="arabicPeriod" startAt="8"/>
            </a:pPr>
            <a:r>
              <a:rPr lang="en-US" b="1" dirty="0"/>
              <a:t>Hiring a lawyer not experienced in dealing with entrepreneurs and venture capitalists.</a:t>
            </a:r>
          </a:p>
          <a:p>
            <a:pPr marL="457200" indent="-457200">
              <a:buAutoNum type="arabicPeriod" startAt="7"/>
            </a:pPr>
            <a:r>
              <a:rPr lang="en-US" b="1" dirty="0"/>
              <a:t>Failing to make timely Section 83 (b) election.</a:t>
            </a:r>
          </a:p>
          <a:p>
            <a:pPr marL="457200" indent="-457200">
              <a:buAutoNum type="arabicPeriod" startAt="6"/>
            </a:pPr>
            <a:r>
              <a:rPr lang="en-US" b="1" dirty="0"/>
              <a:t>Negotiating venture capital financing based solely on the valuation.</a:t>
            </a:r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9739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414" y="365125"/>
            <a:ext cx="9848385" cy="1325563"/>
          </a:xfrm>
        </p:spPr>
        <p:txBody>
          <a:bodyPr/>
          <a:lstStyle/>
          <a:p>
            <a:r>
              <a:rPr lang="en-US" b="1" dirty="0">
                <a:solidFill>
                  <a:srgbClr val="BB0000"/>
                </a:solidFill>
              </a:rPr>
              <a:t>What to Look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414" y="1825625"/>
            <a:ext cx="9848386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36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/>
              <a:t>Type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/>
              <a:t>Domain Experience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/>
              <a:t>Price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/>
              <a:t>Affinity/Chemistry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/>
              <a:t>Belief in Your Idea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579833-984A-AC4B-ACDA-C2051221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DA21-5DF4-43DE-940E-FB53251B61C9}" type="slidenum">
              <a:rPr lang="en-US" smtClean="0"/>
              <a:t>30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4E4FE-E543-CF40-98C4-B7AEDF21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84A54-237A-C747-BD5E-5B5C249A5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673" y="566468"/>
            <a:ext cx="7512626" cy="5993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E64964-107D-E74B-B81C-C9E1850F115B}"/>
              </a:ext>
            </a:extLst>
          </p:cNvPr>
          <p:cNvSpPr txBox="1"/>
          <p:nvPr/>
        </p:nvSpPr>
        <p:spPr>
          <a:xfrm>
            <a:off x="10441289" y="2396836"/>
            <a:ext cx="1224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Founders Institute</a:t>
            </a:r>
          </a:p>
        </p:txBody>
      </p:sp>
    </p:spTree>
    <p:extLst>
      <p:ext uri="{BB962C8B-B14F-4D97-AF65-F5344CB8AC3E}">
        <p14:creationId xmlns:p14="http://schemas.microsoft.com/office/powerpoint/2010/main" val="3735126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4BB29-CCBC-CA4B-B011-F21F7974E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Kit Needham</a:t>
            </a:r>
            <a:br>
              <a:rPr lang="en-US" dirty="0"/>
            </a:br>
            <a:r>
              <a:rPr lang="en-US" sz="4000" dirty="0" err="1"/>
              <a:t>kit@cmu.edu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752DB-14F4-DF4E-AAC4-C401AC211F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cmu.edu</a:t>
            </a:r>
            <a:r>
              <a:rPr lang="en-US" sz="2800" dirty="0"/>
              <a:t>/</a:t>
            </a:r>
            <a:r>
              <a:rPr lang="en-US" sz="2800" dirty="0" err="1"/>
              <a:t>olympus</a:t>
            </a:r>
            <a:endParaRPr lang="en-US" sz="280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CF3124-E4F0-364A-8C2F-21D8053FF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39" y="4781272"/>
            <a:ext cx="1375461" cy="148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9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278" y="0"/>
            <a:ext cx="7634984" cy="17145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BB0000"/>
                </a:solidFill>
              </a:rPr>
              <a:t>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en-US" sz="3200" b="1" dirty="0"/>
              <a:t>HBR: </a:t>
            </a:r>
            <a:r>
              <a:rPr lang="en-US" sz="3200" b="1" u="sng" dirty="0"/>
              <a:t>Top 10 Legal Mistakes Made by                   </a:t>
            </a:r>
            <a:r>
              <a:rPr lang="en-US" sz="3200" b="1" dirty="0"/>
              <a:t>		</a:t>
            </a:r>
            <a:r>
              <a:rPr lang="en-US" sz="3200" b="1" u="sng" dirty="0"/>
              <a:t>Entrepreneurs</a:t>
            </a:r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b="1" dirty="0"/>
              <a:t>#8 – </a:t>
            </a:r>
            <a:r>
              <a:rPr lang="en-US" b="1" i="1" dirty="0"/>
              <a:t>Hiring a lawyer not experienced in dealing with entrepreneurs and venture capitalists</a:t>
            </a:r>
            <a:r>
              <a:rPr lang="en-US" b="1" dirty="0"/>
              <a:t>.</a:t>
            </a:r>
          </a:p>
          <a:p>
            <a:pPr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Ask: “How many start-ups have you       		worked with? Can I talk to them?”                                       “What other types of lawyers will I 			need?”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28" y="747132"/>
            <a:ext cx="8257162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BB0000"/>
                </a:solidFill>
              </a:rPr>
              <a:t>Start-Up Experience</a:t>
            </a:r>
            <a:br>
              <a:rPr lang="en-US" sz="4800" b="1" dirty="0">
                <a:solidFill>
                  <a:srgbClr val="C00000"/>
                </a:solidFill>
              </a:rPr>
            </a:br>
            <a:r>
              <a:rPr lang="en-US" sz="3100" dirty="0"/>
              <a:t>Startup lawyers know how to do this.                     </a:t>
            </a:r>
            <a:br>
              <a:rPr lang="en-US" sz="3100" dirty="0"/>
            </a:br>
            <a:r>
              <a:rPr lang="en-US" sz="3100" dirty="0"/>
              <a:t>Litigation attorneys, family lawyers, etc. probably won’t.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061117"/>
            <a:ext cx="8686800" cy="5410200"/>
          </a:xfrm>
        </p:spPr>
        <p:txBody>
          <a:bodyPr/>
          <a:lstStyle/>
          <a:p>
            <a:pPr lvl="3" algn="ctr">
              <a:buNone/>
            </a:pPr>
            <a:r>
              <a:rPr lang="en-US" sz="2400" dirty="0"/>
              <a:t>		  </a:t>
            </a:r>
          </a:p>
          <a:p>
            <a:pPr lvl="3" algn="ctr">
              <a:buNone/>
            </a:pPr>
            <a:r>
              <a:rPr lang="en-US" sz="2400" b="1" dirty="0"/>
              <a:t>                         </a:t>
            </a:r>
            <a:r>
              <a:rPr lang="en-US" sz="2200" b="1" dirty="0"/>
              <a:t>Example 1 	             Example 2 		</a:t>
            </a:r>
          </a:p>
          <a:p>
            <a:pPr lvl="7">
              <a:buNone/>
            </a:pPr>
            <a:r>
              <a:rPr lang="en-US" sz="2200" b="1" dirty="0"/>
              <a:t> $250,000 		  $250,000 			</a:t>
            </a:r>
          </a:p>
          <a:p>
            <a:pPr lvl="4">
              <a:buNone/>
            </a:pPr>
            <a:r>
              <a:rPr lang="en-US" sz="2200" b="1" dirty="0"/>
              <a:t>		Priced Round 	 	Conv. Debt </a:t>
            </a:r>
            <a:r>
              <a:rPr lang="en-US" sz="2200" dirty="0"/>
              <a:t>		</a:t>
            </a:r>
          </a:p>
          <a:p>
            <a:pPr>
              <a:buNone/>
            </a:pPr>
            <a:r>
              <a:rPr lang="en-US" sz="2200" b="1" dirty="0">
                <a:solidFill>
                  <a:srgbClr val="C00000"/>
                </a:solidFill>
              </a:rPr>
              <a:t>Founder        			41%             	   46%</a:t>
            </a:r>
          </a:p>
          <a:p>
            <a:pPr>
              <a:buNone/>
            </a:pPr>
            <a:r>
              <a:rPr lang="en-US" sz="2200" b="1" dirty="0"/>
              <a:t>Employees      		 	7% 		     8% 				</a:t>
            </a:r>
          </a:p>
          <a:p>
            <a:pPr>
              <a:buNone/>
            </a:pPr>
            <a:r>
              <a:rPr lang="en-US" sz="2200" b="1" dirty="0"/>
              <a:t>F&amp;F 		  		12% 		     6% 			</a:t>
            </a:r>
          </a:p>
          <a:p>
            <a:pPr>
              <a:buNone/>
            </a:pPr>
            <a:r>
              <a:rPr lang="en-US" sz="2200" b="1" dirty="0"/>
              <a:t>Series A 	  		</a:t>
            </a:r>
            <a:r>
              <a:rPr lang="en-US" sz="2200" b="1" u="sng" dirty="0"/>
              <a:t>40% </a:t>
            </a:r>
            <a:r>
              <a:rPr lang="en-US" sz="2200" b="1" dirty="0"/>
              <a:t>		   </a:t>
            </a:r>
            <a:r>
              <a:rPr lang="en-US" sz="2200" b="1" u="sng" dirty="0"/>
              <a:t>40%</a:t>
            </a:r>
            <a:r>
              <a:rPr lang="en-US" sz="2200" b="1" dirty="0"/>
              <a:t>	</a:t>
            </a:r>
            <a:endParaRPr lang="en-US" sz="2200" b="1" u="sng" dirty="0"/>
          </a:p>
          <a:p>
            <a:pPr>
              <a:buNone/>
            </a:pPr>
            <a:r>
              <a:rPr lang="en-US" sz="2200" b="1" dirty="0"/>
              <a:t>Total 				100% 		   100% 	</a:t>
            </a:r>
            <a:r>
              <a:rPr lang="en-US" sz="2400" b="1" dirty="0"/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902" y="365125"/>
            <a:ext cx="9959898" cy="1325563"/>
          </a:xfrm>
        </p:spPr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</a:rPr>
              <a:t>Domain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800" b="1" dirty="0">
                <a:solidFill>
                  <a:srgbClr val="C00000"/>
                </a:solidFill>
              </a:rPr>
              <a:t>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900" y="1825625"/>
            <a:ext cx="9959899" cy="4351338"/>
          </a:xfrm>
        </p:spPr>
        <p:txBody>
          <a:bodyPr/>
          <a:lstStyle/>
          <a:p>
            <a:r>
              <a:rPr lang="en-US" b="1" dirty="0"/>
              <a:t>Software?</a:t>
            </a:r>
          </a:p>
          <a:p>
            <a:r>
              <a:rPr lang="en-US" b="1" dirty="0"/>
              <a:t>Medical Devices?</a:t>
            </a:r>
          </a:p>
          <a:p>
            <a:r>
              <a:rPr lang="en-US" b="1" dirty="0"/>
              <a:t>Manufacturing?</a:t>
            </a:r>
          </a:p>
          <a:p>
            <a:r>
              <a:rPr lang="en-US" b="1" dirty="0"/>
              <a:t>Target Market/Customers?</a:t>
            </a:r>
          </a:p>
          <a:p>
            <a:r>
              <a:rPr lang="en-US" b="1" dirty="0"/>
              <a:t>Federal Government?</a:t>
            </a:r>
          </a:p>
          <a:p>
            <a:pPr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Ask:  “Have you worked with other startups like mine?”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649" y="0"/>
            <a:ext cx="7499311" cy="17145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n-lt"/>
                <a:ea typeface="+mn-ea"/>
                <a:cs typeface="+mn-cs"/>
                <a:sym typeface="Gill Sans"/>
              </a:rPr>
              <a:t>Price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799"/>
            <a:ext cx="8991600" cy="5105401"/>
          </a:xfrm>
        </p:spPr>
        <p:txBody>
          <a:bodyPr/>
          <a:lstStyle/>
          <a:p>
            <a:r>
              <a:rPr lang="en-US" b="1" dirty="0"/>
              <a:t>Hourly Rates vs Flat Fees for a bundle of services</a:t>
            </a:r>
          </a:p>
          <a:p>
            <a:r>
              <a:rPr lang="en-US" b="1" dirty="0"/>
              <a:t>Deferred payment</a:t>
            </a:r>
          </a:p>
          <a:p>
            <a:r>
              <a:rPr lang="en-US" b="1" dirty="0"/>
              <a:t>Rates/options for services such as copies</a:t>
            </a:r>
          </a:p>
          <a:p>
            <a:pPr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Ask: 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“What type of legal expenses can I expect?”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“Do you offer packages?” 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“Will you consider deferring charges?”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356" y="365125"/>
            <a:ext cx="992644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Affinity/Chemistry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356" y="1825625"/>
            <a:ext cx="9926444" cy="4351338"/>
          </a:xfrm>
        </p:spPr>
        <p:txBody>
          <a:bodyPr/>
          <a:lstStyle/>
          <a:p>
            <a:r>
              <a:rPr lang="en-US" b="1" dirty="0"/>
              <a:t>Are you comfortable asking questions?</a:t>
            </a:r>
          </a:p>
          <a:p>
            <a:r>
              <a:rPr lang="en-US" b="1" dirty="0"/>
              <a:t>Do you communicate well?</a:t>
            </a:r>
          </a:p>
          <a:p>
            <a:r>
              <a:rPr lang="en-US" b="1" dirty="0"/>
              <a:t>Do you ‘get’ each other?</a:t>
            </a:r>
          </a:p>
          <a:p>
            <a:r>
              <a:rPr lang="en-US" b="1" dirty="0"/>
              <a:t>Are your questions being answered?</a:t>
            </a:r>
          </a:p>
          <a:p>
            <a:pPr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Ask: “How do you feel about working with students?”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79388"/>
            <a:ext cx="7870825" cy="14208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Belief in Your idea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47800"/>
            <a:ext cx="8305800" cy="5029200"/>
          </a:xfrm>
        </p:spPr>
        <p:txBody>
          <a:bodyPr/>
          <a:lstStyle/>
          <a:p>
            <a:r>
              <a:rPr lang="en-US" b="1" dirty="0"/>
              <a:t>Do they display interest and enthusiasm?</a:t>
            </a:r>
          </a:p>
          <a:p>
            <a:r>
              <a:rPr lang="en-US" b="1" dirty="0"/>
              <a:t>Did they do any research before meeting you? (if you briefed them on your idea)</a:t>
            </a:r>
          </a:p>
          <a:p>
            <a:r>
              <a:rPr lang="en-US" b="1" dirty="0"/>
              <a:t>Do they buy into your vision – believe in what your company is all about?</a:t>
            </a:r>
          </a:p>
          <a:p>
            <a:pPr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Ask:  “What do you think of the potential for my idea/business? Any initial thoughts?”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1535</Words>
  <Application>Microsoft Macintosh PowerPoint</Application>
  <PresentationFormat>Widescreen</PresentationFormat>
  <Paragraphs>216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Gotham Book</vt:lpstr>
      <vt:lpstr>Open Sans Light</vt:lpstr>
      <vt:lpstr>Wingdings</vt:lpstr>
      <vt:lpstr>Office Theme</vt:lpstr>
      <vt:lpstr>Start Smart Law: Building and Leveraging  Your Professional Team     Kit Needham Assistant Dean for Entrepreneurship Initiatives Director, Project Olympus </vt:lpstr>
      <vt:lpstr>Start with Your Lawyer</vt:lpstr>
      <vt:lpstr>What to Look For</vt:lpstr>
      <vt:lpstr>TYPE</vt:lpstr>
      <vt:lpstr>Start-Up Experience Startup lawyers know how to do this.                      Litigation attorneys, family lawyers, etc. probably won’t.</vt:lpstr>
      <vt:lpstr>Domain Experience</vt:lpstr>
      <vt:lpstr>Price</vt:lpstr>
      <vt:lpstr>Affinity/Chemistry</vt:lpstr>
      <vt:lpstr>Belief in Your idea </vt:lpstr>
      <vt:lpstr>Other Questions* </vt:lpstr>
      <vt:lpstr>TIPS – Managing the Relationship</vt:lpstr>
      <vt:lpstr>Tips – Managing Costs</vt:lpstr>
      <vt:lpstr>TIPS – Being a Good Client</vt:lpstr>
      <vt:lpstr>Firing a Lawyer</vt:lpstr>
      <vt:lpstr>Advisors, Boards and Service Providers </vt:lpstr>
      <vt:lpstr>PowerPoint Presentation</vt:lpstr>
      <vt:lpstr>PowerPoint Presentation</vt:lpstr>
      <vt:lpstr>PowerPoint Presentation</vt:lpstr>
      <vt:lpstr>PowerPoint Presentation</vt:lpstr>
      <vt:lpstr>Advisors/Mentors vs Advisory Team</vt:lpstr>
      <vt:lpstr>Keeping Advisors Informed and Engaged</vt:lpstr>
      <vt:lpstr>PowerPoint Presentation</vt:lpstr>
      <vt:lpstr>PowerPoint Presentation</vt:lpstr>
      <vt:lpstr>PowerPoint Presentation</vt:lpstr>
      <vt:lpstr>Board of Directors</vt:lpstr>
      <vt:lpstr>Service providers</vt:lpstr>
      <vt:lpstr>Appendix</vt:lpstr>
      <vt:lpstr>Top 10 Legal Mistakes Made by Entrepreneurs  HBR: March 3, 2003</vt:lpstr>
      <vt:lpstr>Top 10 Legal Mistakes Made by Entrepreneurs  HBR: March 3, 2003</vt:lpstr>
      <vt:lpstr>PowerPoint Presentation</vt:lpstr>
      <vt:lpstr>Kit Needham kit@cmu.edu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Igniter  </dc:title>
  <dc:creator>lhotting</dc:creator>
  <cp:lastModifiedBy>Bicek, Tiffany</cp:lastModifiedBy>
  <cp:revision>122</cp:revision>
  <cp:lastPrinted>2020-04-20T23:31:31Z</cp:lastPrinted>
  <dcterms:created xsi:type="dcterms:W3CDTF">2020-04-20T00:48:14Z</dcterms:created>
  <dcterms:modified xsi:type="dcterms:W3CDTF">2022-11-11T15:10:08Z</dcterms:modified>
</cp:coreProperties>
</file>